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1" r:id="rId6"/>
    <p:sldId id="283" r:id="rId7"/>
    <p:sldId id="266" r:id="rId8"/>
    <p:sldId id="297" r:id="rId9"/>
    <p:sldId id="305" r:id="rId10"/>
    <p:sldId id="287" r:id="rId11"/>
    <p:sldId id="306" r:id="rId12"/>
    <p:sldId id="295" r:id="rId13"/>
    <p:sldId id="298" r:id="rId14"/>
    <p:sldId id="299" r:id="rId15"/>
    <p:sldId id="300" r:id="rId16"/>
    <p:sldId id="302" r:id="rId17"/>
    <p:sldId id="303" r:id="rId18"/>
    <p:sldId id="304" r:id="rId19"/>
    <p:sldId id="3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388" autoAdjust="0"/>
  </p:normalViewPr>
  <p:slideViewPr>
    <p:cSldViewPr snapToGrid="0" showGuides="1">
      <p:cViewPr varScale="1">
        <p:scale>
          <a:sx n="57" d="100"/>
          <a:sy n="57" d="100"/>
        </p:scale>
        <p:origin x="62" y="710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8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55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7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8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6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9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6" r:id="rId16"/>
    <p:sldLayoutId id="21474838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Deaconess Health System</a:t>
            </a:r>
            <a:br>
              <a:rPr lang="en-US" dirty="0"/>
            </a:br>
            <a:br>
              <a:rPr lang="en-US" dirty="0"/>
            </a:b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Telemental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health outpatient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Obstacles</a:t>
            </a:r>
          </a:p>
        </p:txBody>
      </p:sp>
      <p:pic>
        <p:nvPicPr>
          <p:cNvPr id="5" name="Picture Placeholder 4" descr="A close-up of a plant&#10;&#10;Description automatically generated">
            <a:extLst>
              <a:ext uri="{FF2B5EF4-FFF2-40B4-BE49-F238E27FC236}">
                <a16:creationId xmlns:a16="http://schemas.microsoft.com/office/drawing/2014/main" id="{CD4C0A46-F1EA-B529-8FE5-CF7E7F5BBB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5116" b="25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Does not indicate that currently only serving Indiana patients for mental health appointments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2" y="4659086"/>
            <a:ext cx="4476811" cy="1225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DHS Website Should indicate services available in each state, as not all offerings are available for all patients in the DHS service area utilizing Telemental Health Outpatient Services</a:t>
            </a:r>
          </a:p>
        </p:txBody>
      </p:sp>
      <p:pic>
        <p:nvPicPr>
          <p:cNvPr id="24" name="Graphic 23" descr="Brain in head">
            <a:extLst>
              <a:ext uri="{FF2B5EF4-FFF2-40B4-BE49-F238E27FC236}">
                <a16:creationId xmlns:a16="http://schemas.microsoft.com/office/drawing/2014/main" id="{A3453223-F6B1-F09D-61E7-C4487EB4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782722"/>
            <a:ext cx="5433917" cy="5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training videos are staticky and ineffective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2" y="4659086"/>
            <a:ext cx="4476811" cy="1225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Not catered to the needs or practice of telemental health</a:t>
            </a:r>
          </a:p>
        </p:txBody>
      </p:sp>
      <p:pic>
        <p:nvPicPr>
          <p:cNvPr id="3" name="Picture 2" descr="A person in a tie and tie standing in front of a computer&#10;&#10;Description automatically generated">
            <a:extLst>
              <a:ext uri="{FF2B5EF4-FFF2-40B4-BE49-F238E27FC236}">
                <a16:creationId xmlns:a16="http://schemas.microsoft.com/office/drawing/2014/main" id="{B80908E6-A6CA-5EBC-50B1-72F4C8FF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61962"/>
            <a:ext cx="5433917" cy="40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400">
                <a:solidFill>
                  <a:srgbClr val="FFFFFF"/>
                </a:solidFill>
              </a:rPr>
            </a:b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Telehealth department did not reach out and train prior to rollout</a:t>
            </a:r>
          </a:p>
        </p:txBody>
      </p:sp>
      <p:pic>
        <p:nvPicPr>
          <p:cNvPr id="3" name="Picture 2" descr="A person standing in front of a whiteboard with a person pointing at it&#10;&#10;Description automatically generated">
            <a:extLst>
              <a:ext uri="{FF2B5EF4-FFF2-40B4-BE49-F238E27FC236}">
                <a16:creationId xmlns:a16="http://schemas.microsoft.com/office/drawing/2014/main" id="{A6670175-159F-A4B5-B17F-BAD87CED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15167"/>
            <a:ext cx="5433917" cy="33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r>
              <a:rPr lang="en-US" sz="2500">
                <a:solidFill>
                  <a:srgbClr val="FFFFFF"/>
                </a:solidFill>
              </a:rPr>
              <a:t>Referrals are limited due to territory covered and distance from location, despite being in-state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Perhaps should indicate not just state, but service area</a:t>
            </a:r>
          </a:p>
        </p:txBody>
      </p:sp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877787FA-AF68-DB65-585F-F4328126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574" y="618067"/>
            <a:ext cx="6151821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Patients expect: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Medication </a:t>
            </a:r>
            <a:r>
              <a:rPr lang="en-US" sz="2500" dirty="0" err="1">
                <a:solidFill>
                  <a:srgbClr val="FFFFFF"/>
                </a:solidFill>
              </a:rPr>
              <a:t>Mgmt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Counseling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Full Mental Health Assessment and diagnosis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Speak to a psychiatrist</a:t>
            </a:r>
          </a:p>
        </p:txBody>
      </p:sp>
      <p:pic>
        <p:nvPicPr>
          <p:cNvPr id="3" name="Picture 2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1C4D08FA-7F83-D858-652C-ACF60767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82722"/>
            <a:ext cx="5433917" cy="5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Telehealth Laws May vary by state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cap="all" dirty="0">
                <a:solidFill>
                  <a:srgbClr val="FFFF00">
                    <a:alpha val="75000"/>
                  </a:srgbClr>
                </a:solidFill>
              </a:rPr>
              <a:t>Need to be licensed in each state where services are provided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map of the united states">
            <a:extLst>
              <a:ext uri="{FF2B5EF4-FFF2-40B4-BE49-F238E27FC236}">
                <a16:creationId xmlns:a16="http://schemas.microsoft.com/office/drawing/2014/main" id="{C69280D2-F917-EFD1-E18F-B7820A70F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4" r="19924" b="1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FE6175D-CE1B-4C8E-8FF8-7309F21F3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9AB6B-553C-CE69-1CB5-252FFA577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1" y="863695"/>
            <a:ext cx="7204036" cy="4947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* Average Age: 36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* Females 3X more appointments vs. males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*Small percentage of one percentage point = </a:t>
            </a:r>
            <a:r>
              <a:rPr lang="en-US" sz="2100" b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noncisgender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*58% of appointments were unsuccessful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	*41% Misunderstanding about services offered    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		(out-of-state, medication mgmt., therapy 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appointment, psychiatrist present,    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        belief patient could be seen without 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en-US" sz="2100" b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gaurdian</a:t>
            </a: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present, etc.)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		*35% were out-of-state appointments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              *31% were no-shows, in addition </a:t>
            </a:r>
            <a:r>
              <a:rPr lang="en-US" sz="21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br>
              <a:rPr lang="en-US" sz="21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21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having </a:t>
            </a: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other conflicts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*42% of Appointments were successful</a:t>
            </a:r>
            <a:br>
              <a:rPr lang="en-US" sz="2100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100" b="0" kern="1200" cap="all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F8C05A-3103-44B5-AFBC-A8FC5AF00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94EE00-AFAB-44F8-902F-E9444580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F12ABC-29DF-4D0F-9FE7-873B7F8E3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14044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8AA6-891A-E8E6-A526-90A7CECD2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68" y="863695"/>
            <a:ext cx="3059854" cy="49471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cap="all">
                <a:solidFill>
                  <a:srgbClr val="FFFFF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731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Began with Crisis calls being received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kern="1200" cap="all" dirty="0">
                <a:solidFill>
                  <a:srgbClr val="FFFF00">
                    <a:alpha val="75000"/>
                  </a:srgbClr>
                </a:solidFill>
                <a:latin typeface="+mn-lt"/>
                <a:ea typeface="+mn-ea"/>
                <a:cs typeface="+mn-cs"/>
              </a:rPr>
              <a:t>Resolved</a:t>
            </a:r>
          </a:p>
        </p:txBody>
      </p:sp>
      <p:pic>
        <p:nvPicPr>
          <p:cNvPr id="3" name="Picture 2" descr="A person with headset on&#10;&#10;Description automatically generated">
            <a:extLst>
              <a:ext uri="{FF2B5EF4-FFF2-40B4-BE49-F238E27FC236}">
                <a16:creationId xmlns:a16="http://schemas.microsoft.com/office/drawing/2014/main" id="{E8C20EE7-5E28-A0B5-B7E6-4291C20E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86" y="618067"/>
            <a:ext cx="5892797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No individual policy for </a:t>
            </a:r>
            <a:r>
              <a:rPr lang="en-US" sz="3400" dirty="0" err="1">
                <a:solidFill>
                  <a:srgbClr val="FFFFFF"/>
                </a:solidFill>
              </a:rPr>
              <a:t>Telemental</a:t>
            </a:r>
            <a:r>
              <a:rPr lang="en-US" sz="3400" dirty="0">
                <a:solidFill>
                  <a:srgbClr val="FFFFFF"/>
                </a:solidFill>
              </a:rPr>
              <a:t> Health outpatient services</a:t>
            </a:r>
          </a:p>
        </p:txBody>
      </p:sp>
      <p:pic>
        <p:nvPicPr>
          <p:cNvPr id="3" name="Picture 2" descr="A yellow folder with papers&#10;&#10;Description automatically generated">
            <a:extLst>
              <a:ext uri="{FF2B5EF4-FFF2-40B4-BE49-F238E27FC236}">
                <a16:creationId xmlns:a16="http://schemas.microsoft.com/office/drawing/2014/main" id="{406ACA19-C482-9CF9-5280-A30648259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47626"/>
            <a:ext cx="5433917" cy="49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 descr="A close-up of a person wearing scrubs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3" b="163"/>
          <a:stretch/>
        </p:blipFill>
        <p:spPr>
          <a:xfrm>
            <a:off x="874164" y="536739"/>
            <a:ext cx="10448124" cy="335853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conflicts  with Walk-in appointments</a:t>
            </a:r>
          </a:p>
        </p:txBody>
      </p:sp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calendar with a check mark&#10;&#10;Description automatically generated">
            <a:extLst>
              <a:ext uri="{FF2B5EF4-FFF2-40B4-BE49-F238E27FC236}">
                <a16:creationId xmlns:a16="http://schemas.microsoft.com/office/drawing/2014/main" id="{2FAB0781-A6AA-B299-2540-BDB47A09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6" y="791045"/>
            <a:ext cx="5476375" cy="547637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Scheduling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00"/>
                </a:solidFill>
              </a:rPr>
              <a:t>MyChart-Old Method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	Appts available each hour from 9am-6pm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00"/>
                </a:solidFill>
              </a:rPr>
              <a:t>MyChart-New Method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	Appts available each hour from 9am-6pm (or 9am-7pm based upon other advertising)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00"/>
                </a:solidFill>
              </a:rPr>
              <a:t>Walk-in Appointments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	Appts available at 9:00am, 10:30am, 12:00pm, 1:30pm, 3:00pm, and 4:30pm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1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we need a time limit for assessments?</a:t>
            </a:r>
          </a:p>
        </p:txBody>
      </p:sp>
      <p:pic>
        <p:nvPicPr>
          <p:cNvPr id="3" name="Picture 2" descr="A clipboard and a sand clock&#10;&#10;Description automatically generated">
            <a:extLst>
              <a:ext uri="{FF2B5EF4-FFF2-40B4-BE49-F238E27FC236}">
                <a16:creationId xmlns:a16="http://schemas.microsoft.com/office/drawing/2014/main" id="{D247859A-ACCA-7A1D-B5B4-A72211DF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82722"/>
            <a:ext cx="5433917" cy="5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sources of scheduling conflict</a:t>
            </a:r>
          </a:p>
        </p:txBody>
      </p:sp>
      <p:pic>
        <p:nvPicPr>
          <p:cNvPr id="21" name="Picture Placeholder 20" descr="Two people smiling while holding coffee">
            <a:extLst>
              <a:ext uri="{FF2B5EF4-FFF2-40B4-BE49-F238E27FC236}">
                <a16:creationId xmlns:a16="http://schemas.microsoft.com/office/drawing/2014/main" id="{75E7485A-FBCC-4222-2274-2B2A0804B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" r="38"/>
          <a:stretch/>
        </p:blipFill>
        <p:spPr>
          <a:xfrm>
            <a:off x="457201" y="761683"/>
            <a:ext cx="5171440" cy="5662230"/>
          </a:xfr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Scheduling overlap with walk-ins with appointment. </a:t>
            </a:r>
          </a:p>
          <a:p>
            <a:pPr lvl="1"/>
            <a:r>
              <a:rPr lang="en-US" dirty="0" err="1"/>
              <a:t>Telemental</a:t>
            </a:r>
            <a:r>
              <a:rPr lang="en-US" dirty="0"/>
              <a:t> health appointment creator should coincide with walk-in appointment creator. Currently, they are not integrated.</a:t>
            </a:r>
          </a:p>
          <a:p>
            <a:r>
              <a:rPr lang="en-US" dirty="0"/>
              <a:t>Hourly visits do not allow for a full assessment completion before the next visit would occur.	</a:t>
            </a:r>
          </a:p>
          <a:p>
            <a:pPr lvl="1"/>
            <a:r>
              <a:rPr lang="en-US" dirty="0"/>
              <a:t>Allow for 1.5 </a:t>
            </a:r>
            <a:r>
              <a:rPr lang="en-US" dirty="0" err="1"/>
              <a:t>hrs</a:t>
            </a:r>
            <a:r>
              <a:rPr lang="en-US" dirty="0"/>
              <a:t>/assessment, unless provider staffing will increase.</a:t>
            </a:r>
          </a:p>
          <a:p>
            <a:r>
              <a:rPr lang="en-US" dirty="0"/>
              <a:t>Does not allow for all locations to be serviced in a timely fashion, impacting contracts, expectations, bed usage, and provider guidance in handling patients in mental health crisis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401" y="2013396"/>
            <a:ext cx="4320227" cy="23951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Lunch? </a:t>
            </a:r>
            <a:br>
              <a:rPr lang="en-US" sz="6000" b="1" dirty="0">
                <a:solidFill>
                  <a:srgbClr val="FFFFFF"/>
                </a:solidFill>
              </a:rPr>
            </a:b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Break?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C22A8586-6AC2-DD4C-BFCA-C5373E71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71" y="3542244"/>
            <a:ext cx="2727770" cy="2727770"/>
          </a:xfrm>
          <a:prstGeom prst="rect">
            <a:avLst/>
          </a:prstGeom>
        </p:spPr>
      </p:pic>
      <p:pic>
        <p:nvPicPr>
          <p:cNvPr id="5" name="Picture 4" descr="A black circle with a white silhouette of a fork spoon and knife&#10;&#10;Description automatically generated">
            <a:extLst>
              <a:ext uri="{FF2B5EF4-FFF2-40B4-BE49-F238E27FC236}">
                <a16:creationId xmlns:a16="http://schemas.microsoft.com/office/drawing/2014/main" id="{B0A97703-7BF2-11F0-0DC7-59DB5CBD0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529" y="638447"/>
            <a:ext cx="2749898" cy="27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on the schedule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2E89-DB15-6D26-7098-DA9792B0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DCP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DGW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DMT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Gibson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PCM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Henderson</a:t>
            </a:r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845" b="-3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{3330CDC2-D41F-4DC8-B18B-588232E334BC}tf45205285_win32</Template>
  <TotalTime>505</TotalTime>
  <Words>477</Words>
  <Application>Microsoft Office PowerPoint</Application>
  <PresentationFormat>Widescreen</PresentationFormat>
  <Paragraphs>55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Gill Sans MT</vt:lpstr>
      <vt:lpstr>Tahoma</vt:lpstr>
      <vt:lpstr>Wingdings 2</vt:lpstr>
      <vt:lpstr>DividendVTI</vt:lpstr>
      <vt:lpstr>Deaconess Health System  Telemental health outpatient Obstacles</vt:lpstr>
      <vt:lpstr>  Began with Crisis calls being received</vt:lpstr>
      <vt:lpstr> No individual policy for Telemental Health outpatient services</vt:lpstr>
      <vt:lpstr>conflicts  with Walk-in appointments</vt:lpstr>
      <vt:lpstr>Scheduling </vt:lpstr>
      <vt:lpstr>  Do we need a time limit for assessments?</vt:lpstr>
      <vt:lpstr>Potential sources of scheduling conflict</vt:lpstr>
      <vt:lpstr>  Lunch?   Break?</vt:lpstr>
      <vt:lpstr>Not on the schedule</vt:lpstr>
      <vt:lpstr>  Does not indicate that currently only serving Indiana patients for mental health appointments</vt:lpstr>
      <vt:lpstr>  training videos are staticky and ineffective</vt:lpstr>
      <vt:lpstr>  Telehealth department did not reach out and train prior to rollout</vt:lpstr>
      <vt:lpstr>  Referrals are limited due to territory covered and distance from location, despite being in-state</vt:lpstr>
      <vt:lpstr>  Patients expect: Medication Mgmt Counseling Full Mental Health Assessment and diagnosis Speak to a psychiatrist</vt:lpstr>
      <vt:lpstr>  Telehealth Laws May vary by state</vt:lpstr>
      <vt:lpstr>* Average Age: 36 * Females 3X more appointments vs. males *Small percentage of one percentage point = noncisgender *58% of appointments were unsuccessful  *41% Misunderstanding about services offered       (out-of-state, medication mgmt., therapy                 appointment, psychiatrist present,                    belief patient could be seen without                 gaurdian present, etc.)   *35% were out-of-state appointments                      *31% were no-shows, in addition to                           having other conflicts *42% of Appointments were successful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Deaconess Health System  Telemental health outpatient Obstacles</dc:title>
  <dc:creator>Annette Metz</dc:creator>
  <cp:lastModifiedBy>Annette Metz</cp:lastModifiedBy>
  <cp:revision>4</cp:revision>
  <dcterms:created xsi:type="dcterms:W3CDTF">2024-05-05T23:48:32Z</dcterms:created>
  <dcterms:modified xsi:type="dcterms:W3CDTF">2024-10-31T17:01:11Z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33188ad8-4875-42e6-925c-bd11f6824504_Enabled">
    <vt:lpwstr>true</vt:lpwstr>
  </property>
  <property fmtid="{D5CDD505-2E9C-101B-9397-08002B2CF9AE}" pid="4" name="MSIP_Label_33188ad8-4875-42e6-925c-bd11f6824504_SetDate">
    <vt:lpwstr>2024-05-06T00:22:00Z</vt:lpwstr>
  </property>
  <property fmtid="{D5CDD505-2E9C-101B-9397-08002B2CF9AE}" pid="5" name="MSIP_Label_33188ad8-4875-42e6-925c-bd11f6824504_Method">
    <vt:lpwstr>Standard</vt:lpwstr>
  </property>
  <property fmtid="{D5CDD505-2E9C-101B-9397-08002B2CF9AE}" pid="6" name="MSIP_Label_33188ad8-4875-42e6-925c-bd11f6824504_Name">
    <vt:lpwstr>defa4170-0d19-0005-0004-bc88714345d2</vt:lpwstr>
  </property>
  <property fmtid="{D5CDD505-2E9C-101B-9397-08002B2CF9AE}" pid="7" name="MSIP_Label_33188ad8-4875-42e6-925c-bd11f6824504_SiteId">
    <vt:lpwstr>8143a300-2c64-4dd4-bb14-bcd3f04c1963</vt:lpwstr>
  </property>
  <property fmtid="{D5CDD505-2E9C-101B-9397-08002B2CF9AE}" pid="8" name="MSIP_Label_33188ad8-4875-42e6-925c-bd11f6824504_ActionId">
    <vt:lpwstr>f6c0e8f1-3622-4270-9f1e-5b40edc6c67d</vt:lpwstr>
  </property>
  <property fmtid="{D5CDD505-2E9C-101B-9397-08002B2CF9AE}" pid="9" name="MSIP_Label_33188ad8-4875-42e6-925c-bd11f6824504_ContentBits">
    <vt:lpwstr>0</vt:lpwstr>
  </property>
</Properties>
</file>