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1" r:id="rId6"/>
    <p:sldId id="283" r:id="rId7"/>
    <p:sldId id="266" r:id="rId8"/>
    <p:sldId id="297" r:id="rId9"/>
    <p:sldId id="305" r:id="rId10"/>
    <p:sldId id="287" r:id="rId11"/>
    <p:sldId id="306" r:id="rId12"/>
    <p:sldId id="295" r:id="rId13"/>
    <p:sldId id="298" r:id="rId14"/>
    <p:sldId id="299" r:id="rId15"/>
    <p:sldId id="300" r:id="rId16"/>
    <p:sldId id="302" r:id="rId17"/>
    <p:sldId id="303" r:id="rId18"/>
    <p:sldId id="30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5388" autoAdjust="0"/>
  </p:normalViewPr>
  <p:slideViewPr>
    <p:cSldViewPr snapToGrid="0" showGuides="1">
      <p:cViewPr varScale="1">
        <p:scale>
          <a:sx n="87" d="100"/>
          <a:sy n="87" d="100"/>
        </p:scale>
        <p:origin x="514" y="62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5/6/2024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97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9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5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82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55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7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8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62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2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0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9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3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7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741363"/>
            <a:ext cx="5626579" cy="128621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E840D-FAED-31D9-AF31-112670D0FA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761684"/>
            <a:ext cx="5171440" cy="5662230"/>
          </a:xfrm>
          <a:custGeom>
            <a:avLst/>
            <a:gdLst>
              <a:gd name="connsiteX0" fmla="*/ 0 w 5171440"/>
              <a:gd name="connsiteY0" fmla="*/ 5056400 h 5662230"/>
              <a:gd name="connsiteX1" fmla="*/ 3685975 w 5171440"/>
              <a:gd name="connsiteY1" fmla="*/ 5056400 h 5662230"/>
              <a:gd name="connsiteX2" fmla="*/ 3685975 w 5171440"/>
              <a:gd name="connsiteY2" fmla="*/ 5662230 h 5662230"/>
              <a:gd name="connsiteX3" fmla="*/ 0 w 5171440"/>
              <a:gd name="connsiteY3" fmla="*/ 5662230 h 5662230"/>
              <a:gd name="connsiteX4" fmla="*/ 3789884 w 5171440"/>
              <a:gd name="connsiteY4" fmla="*/ 0 h 5662230"/>
              <a:gd name="connsiteX5" fmla="*/ 5171440 w 5171440"/>
              <a:gd name="connsiteY5" fmla="*/ 0 h 5662230"/>
              <a:gd name="connsiteX6" fmla="*/ 5171440 w 5171440"/>
              <a:gd name="connsiteY6" fmla="*/ 5662230 h 5662230"/>
              <a:gd name="connsiteX7" fmla="*/ 3789884 w 5171440"/>
              <a:gd name="connsiteY7" fmla="*/ 5662230 h 5662230"/>
              <a:gd name="connsiteX8" fmla="*/ 3789884 w 5171440"/>
              <a:gd name="connsiteY8" fmla="*/ 5056400 h 5662230"/>
              <a:gd name="connsiteX9" fmla="*/ 5168980 w 5171440"/>
              <a:gd name="connsiteY9" fmla="*/ 5056400 h 5662230"/>
              <a:gd name="connsiteX10" fmla="*/ 5168980 w 5171440"/>
              <a:gd name="connsiteY10" fmla="*/ 4956108 h 5662230"/>
              <a:gd name="connsiteX11" fmla="*/ 3789884 w 5171440"/>
              <a:gd name="connsiteY11" fmla="*/ 4956108 h 5662230"/>
              <a:gd name="connsiteX12" fmla="*/ 0 w 5171440"/>
              <a:gd name="connsiteY12" fmla="*/ 0 h 5662230"/>
              <a:gd name="connsiteX13" fmla="*/ 3685975 w 5171440"/>
              <a:gd name="connsiteY13" fmla="*/ 0 h 5662230"/>
              <a:gd name="connsiteX14" fmla="*/ 3685975 w 5171440"/>
              <a:gd name="connsiteY14" fmla="*/ 4956108 h 5662230"/>
              <a:gd name="connsiteX15" fmla="*/ 0 w 5171440"/>
              <a:gd name="connsiteY15" fmla="*/ 4956108 h 56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440" h="5662230">
                <a:moveTo>
                  <a:pt x="0" y="5056400"/>
                </a:moveTo>
                <a:lnTo>
                  <a:pt x="3685975" y="5056400"/>
                </a:lnTo>
                <a:lnTo>
                  <a:pt x="3685975" y="5662230"/>
                </a:lnTo>
                <a:lnTo>
                  <a:pt x="0" y="5662230"/>
                </a:lnTo>
                <a:close/>
                <a:moveTo>
                  <a:pt x="3789884" y="0"/>
                </a:moveTo>
                <a:lnTo>
                  <a:pt x="5171440" y="0"/>
                </a:lnTo>
                <a:lnTo>
                  <a:pt x="5171440" y="5662230"/>
                </a:lnTo>
                <a:lnTo>
                  <a:pt x="3789884" y="5662230"/>
                </a:lnTo>
                <a:lnTo>
                  <a:pt x="3789884" y="5056400"/>
                </a:lnTo>
                <a:lnTo>
                  <a:pt x="5168980" y="5056400"/>
                </a:lnTo>
                <a:lnTo>
                  <a:pt x="5168980" y="4956108"/>
                </a:lnTo>
                <a:lnTo>
                  <a:pt x="3789884" y="4956108"/>
                </a:lnTo>
                <a:close/>
                <a:moveTo>
                  <a:pt x="0" y="0"/>
                </a:moveTo>
                <a:lnTo>
                  <a:pt x="3685975" y="0"/>
                </a:lnTo>
                <a:lnTo>
                  <a:pt x="3685975" y="4956108"/>
                </a:lnTo>
                <a:lnTo>
                  <a:pt x="0" y="49561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22983C-26B8-DE15-E309-D0E93B8C6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160" y="2235200"/>
            <a:ext cx="5628639" cy="4188713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3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6" r:id="rId16"/>
    <p:sldLayoutId id="214748381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Deaconess Health System</a:t>
            </a:r>
            <a:br>
              <a:rPr lang="en-US" dirty="0"/>
            </a:br>
            <a:br>
              <a:rPr lang="en-US" dirty="0"/>
            </a:b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Telemental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health outpatient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Obstacles</a:t>
            </a:r>
          </a:p>
        </p:txBody>
      </p:sp>
      <p:pic>
        <p:nvPicPr>
          <p:cNvPr id="5" name="Picture Placeholder 4" descr="A close-up of a plant&#10;&#10;Description automatically generated">
            <a:extLst>
              <a:ext uri="{FF2B5EF4-FFF2-40B4-BE49-F238E27FC236}">
                <a16:creationId xmlns:a16="http://schemas.microsoft.com/office/drawing/2014/main" id="{CD4C0A46-F1EA-B529-8FE5-CF7E7F5BBB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5116" b="25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800">
                <a:solidFill>
                  <a:srgbClr val="FFFFFF"/>
                </a:solidFill>
              </a:rPr>
            </a:b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Does not indicate that currently only serving Indiana patients for mental health appointments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872" y="4659086"/>
            <a:ext cx="4476811" cy="1225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600" kern="1200" cap="all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DHS Website Should indicate services available in each state, as not all offerings are available for all patients in the DHS service area utilizing Telemental Health Outpatient Services</a:t>
            </a:r>
          </a:p>
        </p:txBody>
      </p:sp>
      <p:pic>
        <p:nvPicPr>
          <p:cNvPr id="24" name="Graphic 23" descr="Brain in head">
            <a:extLst>
              <a:ext uri="{FF2B5EF4-FFF2-40B4-BE49-F238E27FC236}">
                <a16:creationId xmlns:a16="http://schemas.microsoft.com/office/drawing/2014/main" id="{A3453223-F6B1-F09D-61E7-C4487EB48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99" y="782722"/>
            <a:ext cx="5433917" cy="5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>
                <a:solidFill>
                  <a:srgbClr val="FFFFFF"/>
                </a:solidFill>
              </a:rPr>
            </a:b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training videos are staticky and ineffective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872" y="4659086"/>
            <a:ext cx="4476811" cy="1225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600" kern="1200" cap="all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Not catered to the needs or practice of telemental health</a:t>
            </a:r>
          </a:p>
        </p:txBody>
      </p:sp>
      <p:pic>
        <p:nvPicPr>
          <p:cNvPr id="3" name="Picture 2" descr="A person in a tie and tie standing in front of a computer&#10;&#10;Description automatically generated">
            <a:extLst>
              <a:ext uri="{FF2B5EF4-FFF2-40B4-BE49-F238E27FC236}">
                <a16:creationId xmlns:a16="http://schemas.microsoft.com/office/drawing/2014/main" id="{B80908E6-A6CA-5EBC-50B1-72F4C8FF8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61962"/>
            <a:ext cx="5433917" cy="40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7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3400">
                <a:solidFill>
                  <a:srgbClr val="FFFFFF"/>
                </a:solidFill>
              </a:rPr>
            </a:b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Telehealth department did not reach out and train prior to rollout</a:t>
            </a:r>
          </a:p>
        </p:txBody>
      </p:sp>
      <p:pic>
        <p:nvPicPr>
          <p:cNvPr id="3" name="Picture 2" descr="A person standing in front of a whiteboard with a person pointing at it&#10;&#10;Description automatically generated">
            <a:extLst>
              <a:ext uri="{FF2B5EF4-FFF2-40B4-BE49-F238E27FC236}">
                <a16:creationId xmlns:a16="http://schemas.microsoft.com/office/drawing/2014/main" id="{A6670175-159F-A4B5-B17F-BAD87CEDA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15167"/>
            <a:ext cx="5433917" cy="33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5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500">
                <a:solidFill>
                  <a:srgbClr val="FFFFFF"/>
                </a:solidFill>
              </a:rPr>
            </a:br>
            <a:br>
              <a:rPr lang="en-US" sz="2500">
                <a:solidFill>
                  <a:srgbClr val="FFFFFF"/>
                </a:solidFill>
              </a:rPr>
            </a:br>
            <a:r>
              <a:rPr lang="en-US" sz="2500">
                <a:solidFill>
                  <a:srgbClr val="FFFFFF"/>
                </a:solidFill>
              </a:rPr>
              <a:t>Referrals are limited due to territory covered and distance from location, despite being in-state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600" kern="1200" cap="all" dirty="0">
                <a:solidFill>
                  <a:srgbClr val="FFFFFF">
                    <a:alpha val="75000"/>
                  </a:srgbClr>
                </a:solidFill>
                <a:latin typeface="+mn-lt"/>
                <a:ea typeface="+mn-ea"/>
                <a:cs typeface="+mn-cs"/>
              </a:rPr>
              <a:t>Perhaps should indicate not just state, but service area</a:t>
            </a:r>
          </a:p>
        </p:txBody>
      </p:sp>
      <p:pic>
        <p:nvPicPr>
          <p:cNvPr id="3" name="Picture 2" descr="A cartoon of a city&#10;&#10;Description automatically generated">
            <a:extLst>
              <a:ext uri="{FF2B5EF4-FFF2-40B4-BE49-F238E27FC236}">
                <a16:creationId xmlns:a16="http://schemas.microsoft.com/office/drawing/2014/main" id="{877787FA-AF68-DB65-585F-F4328126C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574" y="618067"/>
            <a:ext cx="6151821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2500" dirty="0">
                <a:solidFill>
                  <a:srgbClr val="FFFFFF"/>
                </a:solidFill>
              </a:rPr>
            </a:b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Patients expect: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Medication </a:t>
            </a:r>
            <a:r>
              <a:rPr lang="en-US" sz="2500" dirty="0" err="1">
                <a:solidFill>
                  <a:srgbClr val="FFFFFF"/>
                </a:solidFill>
              </a:rPr>
              <a:t>Mgmt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Counseling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Full Mental Health Assessment and diagnosis</a:t>
            </a:r>
            <a:br>
              <a:rPr lang="en-US" sz="2500" dirty="0">
                <a:solidFill>
                  <a:srgbClr val="FFFFFF"/>
                </a:solidFill>
              </a:rPr>
            </a:br>
            <a:r>
              <a:rPr lang="en-US" sz="2500" dirty="0">
                <a:solidFill>
                  <a:srgbClr val="FFFFFF"/>
                </a:solidFill>
              </a:rPr>
              <a:t>Speak to a psychiatrist</a:t>
            </a:r>
          </a:p>
        </p:txBody>
      </p:sp>
      <p:pic>
        <p:nvPicPr>
          <p:cNvPr id="3" name="Picture 2" descr="A person and person looking at each other&#10;&#10;Description automatically generated">
            <a:extLst>
              <a:ext uri="{FF2B5EF4-FFF2-40B4-BE49-F238E27FC236}">
                <a16:creationId xmlns:a16="http://schemas.microsoft.com/office/drawing/2014/main" id="{1C4D08FA-7F83-D858-652C-ACF60767D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82722"/>
            <a:ext cx="5433917" cy="5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3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Telehealth Laws May vary by state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b="1" cap="all" dirty="0">
                <a:solidFill>
                  <a:srgbClr val="FFFF00">
                    <a:alpha val="75000"/>
                  </a:srgbClr>
                </a:solidFill>
              </a:rPr>
              <a:t>Need to be licensed in each state where services are provided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map of the united states">
            <a:extLst>
              <a:ext uri="{FF2B5EF4-FFF2-40B4-BE49-F238E27FC236}">
                <a16:creationId xmlns:a16="http://schemas.microsoft.com/office/drawing/2014/main" id="{C69280D2-F917-EFD1-E18F-B7820A70F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4" r="19924" b="1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95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sz="3600">
                <a:solidFill>
                  <a:srgbClr val="FFFFFF"/>
                </a:solidFill>
              </a:rPr>
            </a:br>
            <a:br>
              <a:rPr lang="en-US" sz="3600">
                <a:solidFill>
                  <a:srgbClr val="FFFFFF"/>
                </a:solidFill>
              </a:rPr>
            </a:br>
            <a:r>
              <a:rPr lang="en-US" sz="3600">
                <a:solidFill>
                  <a:srgbClr val="FFFFFF"/>
                </a:solidFill>
              </a:rPr>
              <a:t>Began with Crisis calls being received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26664CC-F0B7-D2E1-A321-E97944F5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600" b="1" kern="1200" cap="all" dirty="0">
                <a:solidFill>
                  <a:srgbClr val="FFFF00">
                    <a:alpha val="75000"/>
                  </a:srgbClr>
                </a:solidFill>
                <a:latin typeface="+mn-lt"/>
                <a:ea typeface="+mn-ea"/>
                <a:cs typeface="+mn-cs"/>
              </a:rPr>
              <a:t>Resolved</a:t>
            </a:r>
          </a:p>
        </p:txBody>
      </p:sp>
      <p:pic>
        <p:nvPicPr>
          <p:cNvPr id="3" name="Picture 2" descr="A person with headset on&#10;&#10;Description automatically generated">
            <a:extLst>
              <a:ext uri="{FF2B5EF4-FFF2-40B4-BE49-F238E27FC236}">
                <a16:creationId xmlns:a16="http://schemas.microsoft.com/office/drawing/2014/main" id="{E8C20EE7-5E28-A0B5-B7E6-4291C20E7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086" y="618067"/>
            <a:ext cx="5892797" cy="55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4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3400" dirty="0">
                <a:solidFill>
                  <a:srgbClr val="FFFFFF"/>
                </a:solidFill>
              </a:rPr>
              <a:t>No individual policy for </a:t>
            </a:r>
            <a:r>
              <a:rPr lang="en-US" sz="3400" dirty="0" err="1">
                <a:solidFill>
                  <a:srgbClr val="FFFFFF"/>
                </a:solidFill>
              </a:rPr>
              <a:t>Telemental</a:t>
            </a:r>
            <a:r>
              <a:rPr lang="en-US" sz="3400" dirty="0">
                <a:solidFill>
                  <a:srgbClr val="FFFFFF"/>
                </a:solidFill>
              </a:rPr>
              <a:t> Health outpatient services</a:t>
            </a:r>
          </a:p>
        </p:txBody>
      </p:sp>
      <p:pic>
        <p:nvPicPr>
          <p:cNvPr id="3" name="Picture 2" descr="A yellow folder with papers&#10;&#10;Description automatically generated">
            <a:extLst>
              <a:ext uri="{FF2B5EF4-FFF2-40B4-BE49-F238E27FC236}">
                <a16:creationId xmlns:a16="http://schemas.microsoft.com/office/drawing/2014/main" id="{406ACA19-C482-9CF9-5280-A30648259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047626"/>
            <a:ext cx="5433917" cy="49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 descr="A close-up of a person wearing scrubs">
            <a:extLst>
              <a:ext uri="{FF2B5EF4-FFF2-40B4-BE49-F238E27FC236}">
                <a16:creationId xmlns:a16="http://schemas.microsoft.com/office/drawing/2014/main" id="{B92D438B-6D57-86B9-0B77-0CC42EC1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3" b="163"/>
          <a:stretch/>
        </p:blipFill>
        <p:spPr>
          <a:xfrm>
            <a:off x="874164" y="536739"/>
            <a:ext cx="10448124" cy="335853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179E790-E691-4202-B7FA-62924FC8D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219240"/>
            <a:ext cx="1130198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5EE0A0-4DA6-4AA2-A475-14DB03C55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34" y="4365523"/>
            <a:ext cx="11303626" cy="2045243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</a:rPr>
              <a:t>conflicts  with Walk-in appointments</a:t>
            </a:r>
          </a:p>
        </p:txBody>
      </p:sp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calendar with a check mark&#10;&#10;Description automatically generated">
            <a:extLst>
              <a:ext uri="{FF2B5EF4-FFF2-40B4-BE49-F238E27FC236}">
                <a16:creationId xmlns:a16="http://schemas.microsoft.com/office/drawing/2014/main" id="{2FAB0781-A6AA-B299-2540-BDB47A09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36" y="791045"/>
            <a:ext cx="5476375" cy="5476375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Scheduling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00"/>
                </a:solidFill>
              </a:rPr>
              <a:t>MyChart-Old Method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	Appts available each hour from 9am-6pm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00"/>
                </a:solidFill>
              </a:rPr>
              <a:t>MyChart-New Method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	Appts available each hour from 9am-6pm (or 9am-7pm based upon other advertising)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00"/>
                </a:solidFill>
              </a:rPr>
              <a:t>Walk-in Appointments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	Appts available at 9:00am, 10:30am, 12:00pm, 1:30pm, 3:00pm, and 4:30pm</a:t>
            </a:r>
          </a:p>
          <a:p>
            <a:pPr>
              <a:buFont typeface="Wingdings 2" panose="05020102010507070707" pitchFamily="18" charset="2"/>
              <a:buChar char="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11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D651B61-325E-4E73-8445-38B0DE8A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2E5253-D3AC-4AC2-B766-8B34F13C2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AE8D57-436A-4073-9A75-15BB5949F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852671-8EB6-4EAF-8AF8-65CF3FD66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2840C6-6494-4E12-A428-2012DA7D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F5084D-B617-4011-8406-A93B6472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8797"/>
            <a:ext cx="5009388" cy="57817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872" y="1204126"/>
            <a:ext cx="4476811" cy="3358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br>
              <a: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we need a time limit for assessments?</a:t>
            </a:r>
          </a:p>
        </p:txBody>
      </p:sp>
      <p:pic>
        <p:nvPicPr>
          <p:cNvPr id="3" name="Picture 2" descr="A clipboard and a sand clock&#10;&#10;Description automatically generated">
            <a:extLst>
              <a:ext uri="{FF2B5EF4-FFF2-40B4-BE49-F238E27FC236}">
                <a16:creationId xmlns:a16="http://schemas.microsoft.com/office/drawing/2014/main" id="{D247859A-ACCA-7A1D-B5B4-A72211DFF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782722"/>
            <a:ext cx="5433917" cy="543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1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D715DBBC-70C2-E94B-9B03-12910F0B5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Potential sources of scheduling conflict</a:t>
            </a:r>
          </a:p>
        </p:txBody>
      </p:sp>
      <p:pic>
        <p:nvPicPr>
          <p:cNvPr id="21" name="Picture Placeholder 20" descr="Two people smiling while holding coffee">
            <a:extLst>
              <a:ext uri="{FF2B5EF4-FFF2-40B4-BE49-F238E27FC236}">
                <a16:creationId xmlns:a16="http://schemas.microsoft.com/office/drawing/2014/main" id="{75E7485A-FBCC-4222-2274-2B2A0804BC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8" r="38"/>
          <a:stretch/>
        </p:blipFill>
        <p:spPr>
          <a:xfrm>
            <a:off x="457201" y="761683"/>
            <a:ext cx="5171440" cy="5662230"/>
          </a:xfrm>
        </p:spPr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3AEB1C4-FB60-9B8E-5A02-0BCD2B6E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Scheduling overlap with walk-ins with appointment. </a:t>
            </a:r>
          </a:p>
          <a:p>
            <a:pPr lvl="1"/>
            <a:r>
              <a:rPr lang="en-US" dirty="0" err="1"/>
              <a:t>Telemental</a:t>
            </a:r>
            <a:r>
              <a:rPr lang="en-US" dirty="0"/>
              <a:t> health appointment creator should coincide with walk-in appointment creator. Currently, they are not integrated.</a:t>
            </a:r>
          </a:p>
          <a:p>
            <a:r>
              <a:rPr lang="en-US" dirty="0"/>
              <a:t>Hourly visits do not allow for a full assessment completion before the next visit would occur.	</a:t>
            </a:r>
          </a:p>
          <a:p>
            <a:pPr lvl="1"/>
            <a:r>
              <a:rPr lang="en-US" dirty="0"/>
              <a:t>Allow for 1.5 </a:t>
            </a:r>
            <a:r>
              <a:rPr lang="en-US" dirty="0" err="1"/>
              <a:t>hrs</a:t>
            </a:r>
            <a:r>
              <a:rPr lang="en-US" dirty="0"/>
              <a:t>/assessment, unless provider staffing will increase.</a:t>
            </a:r>
          </a:p>
          <a:p>
            <a:r>
              <a:rPr lang="en-US" dirty="0"/>
              <a:t>Does not allow for all locations to be serviced in a timely fashion, impacting contracts, expectations, bed usage, and provider guidance in handling patients in mental health crisis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4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910015B9-6046-41B8-83BD-71778D2F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908232-52E2-4794-A6C1-54300FB98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B9299F-BED7-44C5-9CC5-E542F919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DDF273-E040-4765-AD05-872458E1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401" y="2013396"/>
            <a:ext cx="4320227" cy="23951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US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Lunch? </a:t>
            </a:r>
            <a:br>
              <a:rPr lang="en-US" sz="6000" b="1" dirty="0">
                <a:solidFill>
                  <a:srgbClr val="FFFFFF"/>
                </a:solidFill>
              </a:rPr>
            </a:b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rgbClr val="FFFFFF"/>
                </a:solidFill>
              </a:rPr>
              <a:t>Break?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C22A8586-6AC2-DD4C-BFCA-C5373E717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771" y="3542244"/>
            <a:ext cx="2727770" cy="2727770"/>
          </a:xfrm>
          <a:prstGeom prst="rect">
            <a:avLst/>
          </a:prstGeom>
        </p:spPr>
      </p:pic>
      <p:pic>
        <p:nvPicPr>
          <p:cNvPr id="5" name="Picture 4" descr="A black circle with a white silhouette of a fork spoon and knife&#10;&#10;Description automatically generated">
            <a:extLst>
              <a:ext uri="{FF2B5EF4-FFF2-40B4-BE49-F238E27FC236}">
                <a16:creationId xmlns:a16="http://schemas.microsoft.com/office/drawing/2014/main" id="{B0A97703-7BF2-11F0-0DC7-59DB5CBD0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529" y="638447"/>
            <a:ext cx="2749898" cy="274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20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66CF7-69F4-F432-4747-28EF15528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80" y="944752"/>
            <a:ext cx="3259016" cy="14626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 on the schedule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82E89-DB15-6D26-7098-DA9792B0B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513" y="2536031"/>
            <a:ext cx="3123783" cy="3671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DCP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DGW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DMT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Gibson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PCM</a:t>
            </a:r>
          </a:p>
          <a:p>
            <a:pPr>
              <a:buFont typeface="Wingdings 2" panose="05020102010507070707" pitchFamily="18" charset="2"/>
              <a:buChar char=""/>
            </a:pPr>
            <a:r>
              <a:rPr lang="en-US">
                <a:solidFill>
                  <a:srgbClr val="FFFFFF"/>
                </a:solidFill>
              </a:rPr>
              <a:t>Walk-ins at Henderson</a:t>
            </a:r>
          </a:p>
        </p:txBody>
      </p:sp>
      <p:pic>
        <p:nvPicPr>
          <p:cNvPr id="21" name="Picture Placeholder 20" descr="A person in a white coat with a stethoscope around her neck">
            <a:extLst>
              <a:ext uri="{FF2B5EF4-FFF2-40B4-BE49-F238E27FC236}">
                <a16:creationId xmlns:a16="http://schemas.microsoft.com/office/drawing/2014/main" id="{244AC564-6A07-A90A-B027-67CD2423BB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845" b="-3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6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{3330CDC2-D41F-4DC8-B18B-588232E334BC}tf45205285_win32</Template>
  <TotalTime>489</TotalTime>
  <Words>369</Words>
  <Application>Microsoft Office PowerPoint</Application>
  <PresentationFormat>Widescreen</PresentationFormat>
  <Paragraphs>53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Gill Sans MT</vt:lpstr>
      <vt:lpstr>Tahoma</vt:lpstr>
      <vt:lpstr>Wingdings 2</vt:lpstr>
      <vt:lpstr>DividendVTI</vt:lpstr>
      <vt:lpstr>Deaconess Health System  Telemental health outpatient Obstacles</vt:lpstr>
      <vt:lpstr>  Began with Crisis calls being received</vt:lpstr>
      <vt:lpstr> No individual policy for Telemental Health outpatient services</vt:lpstr>
      <vt:lpstr>conflicts  with Walk-in appointments</vt:lpstr>
      <vt:lpstr>Scheduling </vt:lpstr>
      <vt:lpstr>  Do we need a time limit for assessments?</vt:lpstr>
      <vt:lpstr>Potential sources of scheduling conflict</vt:lpstr>
      <vt:lpstr>  Lunch?   Break?</vt:lpstr>
      <vt:lpstr>Not on the schedule</vt:lpstr>
      <vt:lpstr>  Does not indicate that currently only serving Indiana patients for mental health appointments</vt:lpstr>
      <vt:lpstr>  training videos are staticky and ineffective</vt:lpstr>
      <vt:lpstr>  Telehealth department did not reach out and train prior to rollout</vt:lpstr>
      <vt:lpstr>  Referrals are limited due to territory covered and distance from location, despite being in-state</vt:lpstr>
      <vt:lpstr>  Patients expect: Medication Mgmt Counseling Full Mental Health Assessment and diagnosis Speak to a psychiatrist</vt:lpstr>
      <vt:lpstr>  Telehealth Laws May vary by state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Deaconess Health System  Telemental health outpatient Obstacles</dc:title>
  <dc:creator>Annette Metz</dc:creator>
  <cp:lastModifiedBy>Annette Metz</cp:lastModifiedBy>
  <cp:revision>3</cp:revision>
  <dcterms:created xsi:type="dcterms:W3CDTF">2024-05-05T23:48:32Z</dcterms:created>
  <dcterms:modified xsi:type="dcterms:W3CDTF">2024-05-06T18:39:14Z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33188ad8-4875-42e6-925c-bd11f6824504_Enabled">
    <vt:lpwstr>true</vt:lpwstr>
  </property>
  <property fmtid="{D5CDD505-2E9C-101B-9397-08002B2CF9AE}" pid="4" name="MSIP_Label_33188ad8-4875-42e6-925c-bd11f6824504_SetDate">
    <vt:lpwstr>2024-05-06T00:22:00Z</vt:lpwstr>
  </property>
  <property fmtid="{D5CDD505-2E9C-101B-9397-08002B2CF9AE}" pid="5" name="MSIP_Label_33188ad8-4875-42e6-925c-bd11f6824504_Method">
    <vt:lpwstr>Standard</vt:lpwstr>
  </property>
  <property fmtid="{D5CDD505-2E9C-101B-9397-08002B2CF9AE}" pid="6" name="MSIP_Label_33188ad8-4875-42e6-925c-bd11f6824504_Name">
    <vt:lpwstr>defa4170-0d19-0005-0004-bc88714345d2</vt:lpwstr>
  </property>
  <property fmtid="{D5CDD505-2E9C-101B-9397-08002B2CF9AE}" pid="7" name="MSIP_Label_33188ad8-4875-42e6-925c-bd11f6824504_SiteId">
    <vt:lpwstr>8143a300-2c64-4dd4-bb14-bcd3f04c1963</vt:lpwstr>
  </property>
  <property fmtid="{D5CDD505-2E9C-101B-9397-08002B2CF9AE}" pid="8" name="MSIP_Label_33188ad8-4875-42e6-925c-bd11f6824504_ActionId">
    <vt:lpwstr>f6c0e8f1-3622-4270-9f1e-5b40edc6c67d</vt:lpwstr>
  </property>
  <property fmtid="{D5CDD505-2E9C-101B-9397-08002B2CF9AE}" pid="9" name="MSIP_Label_33188ad8-4875-42e6-925c-bd11f6824504_ContentBits">
    <vt:lpwstr>0</vt:lpwstr>
  </property>
</Properties>
</file>