
<file path=[Content_Types].xml><?xml version="1.0" encoding="utf-8"?>
<Types xmlns="http://schemas.openxmlformats.org/package/2006/content-types">
  <Default Extension="jfif"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0" r:id="rId7"/>
    <p:sldId id="282" r:id="rId8"/>
    <p:sldId id="261" r:id="rId9"/>
    <p:sldId id="279" r:id="rId10"/>
    <p:sldId id="262" r:id="rId11"/>
    <p:sldId id="281" r:id="rId12"/>
    <p:sldId id="289" r:id="rId13"/>
    <p:sldId id="266" r:id="rId14"/>
    <p:sldId id="291" r:id="rId15"/>
    <p:sldId id="263" r:id="rId16"/>
    <p:sldId id="283" r:id="rId17"/>
    <p:sldId id="292" r:id="rId18"/>
    <p:sldId id="290" r:id="rId19"/>
    <p:sldId id="264" r:id="rId20"/>
    <p:sldId id="273" r:id="rId21"/>
    <p:sldId id="274" r:id="rId22"/>
    <p:sldId id="277" r:id="rId23"/>
    <p:sldId id="265" r:id="rId24"/>
    <p:sldId id="284" r:id="rId25"/>
    <p:sldId id="272" r:id="rId26"/>
    <p:sldId id="276" r:id="rId27"/>
    <p:sldId id="286" r:id="rId28"/>
    <p:sldId id="287" r:id="rId29"/>
    <p:sldId id="288" r:id="rId30"/>
    <p:sldId id="275" r:id="rId31"/>
    <p:sldId id="267" r:id="rId32"/>
    <p:sldId id="268" r:id="rId33"/>
    <p:sldId id="269" r:id="rId34"/>
    <p:sldId id="293" r:id="rId35"/>
    <p:sldId id="270" r:id="rId36"/>
    <p:sldId id="271"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2F280-9FA5-4B2B-B71A-2FACB8F2E6A4}" v="3" dt="2019-12-11T05:06:26.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2" d="100"/>
          <a:sy n="72" d="100"/>
        </p:scale>
        <p:origin x="456" y="66"/>
      </p:cViewPr>
      <p:guideLst>
        <p:guide orient="horz" pos="2160"/>
        <p:guide pos="3840"/>
      </p:guideLst>
    </p:cSldViewPr>
  </p:slideViewPr>
  <p:notesTextViewPr>
    <p:cViewPr>
      <p:scale>
        <a:sx n="1" d="1"/>
        <a:sy n="1" d="1"/>
      </p:scale>
      <p:origin x="0" y="0"/>
    </p:cViewPr>
  </p:notesTextViewPr>
  <p:sorterViewPr>
    <p:cViewPr>
      <p:scale>
        <a:sx n="100" d="100"/>
        <a:sy n="100" d="100"/>
      </p:scale>
      <p:origin x="0" y="-4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9574-CF72-4D8E-A1BF-FD7AE2A4DA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4738F5-AEA5-47CB-A713-6B076947C2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53E17F-F5F3-457B-84AE-5315F25C3664}"/>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5" name="Footer Placeholder 4">
            <a:extLst>
              <a:ext uri="{FF2B5EF4-FFF2-40B4-BE49-F238E27FC236}">
                <a16:creationId xmlns:a16="http://schemas.microsoft.com/office/drawing/2014/main" id="{D6736992-A3E0-4C9D-AB1E-230817C83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5047-7746-41AD-95C3-3D0DD7AE3F90}"/>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367269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BC02-0979-4BA3-A5A2-145D4E3398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30CAB5-0DAA-46F5-8C5E-19A8F6B28F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CDCD5-B8FD-4CAC-B8C3-1576E8FE5C49}"/>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5" name="Footer Placeholder 4">
            <a:extLst>
              <a:ext uri="{FF2B5EF4-FFF2-40B4-BE49-F238E27FC236}">
                <a16:creationId xmlns:a16="http://schemas.microsoft.com/office/drawing/2014/main" id="{826A8602-B624-4FD8-8AAA-778E97E81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5AA29-1A91-4486-940A-71CAC74564BA}"/>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81647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DDA43-AD31-49EF-989A-E9AE76F6A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CF4730-A708-4CC1-86E0-AD71731BE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F1A31-4AF5-4BE5-9233-0F79D673A08D}"/>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5" name="Footer Placeholder 4">
            <a:extLst>
              <a:ext uri="{FF2B5EF4-FFF2-40B4-BE49-F238E27FC236}">
                <a16:creationId xmlns:a16="http://schemas.microsoft.com/office/drawing/2014/main" id="{F6535CD0-C541-4664-B7AD-679322B01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5FE7D-56A1-42F1-8E3C-81735E8AC12C}"/>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7592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D2C0-3347-48BE-AAB0-51350B8FF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982C94-3A56-4550-9CD8-7E401D5C0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ACA8C-1162-44DA-A569-86EB3490E45A}"/>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5" name="Footer Placeholder 4">
            <a:extLst>
              <a:ext uri="{FF2B5EF4-FFF2-40B4-BE49-F238E27FC236}">
                <a16:creationId xmlns:a16="http://schemas.microsoft.com/office/drawing/2014/main" id="{8F85FA4F-99E0-4715-99EE-21D597E18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9F99C-27E4-48C3-80A2-8C5ABEBE7045}"/>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282618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B566-C0FD-420E-A246-658A1AF03B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38464-5FCF-49F8-A0B2-5259C2E40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16F4C2-4EE9-408A-B0E4-5487C2DBB432}"/>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5" name="Footer Placeholder 4">
            <a:extLst>
              <a:ext uri="{FF2B5EF4-FFF2-40B4-BE49-F238E27FC236}">
                <a16:creationId xmlns:a16="http://schemas.microsoft.com/office/drawing/2014/main" id="{559D28B4-2305-4E6E-8290-067FF4B41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BEF5F-A2C5-46A8-921B-29A68C8443F0}"/>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232430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2B1-E587-47DB-87DE-720CDA5EC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1A75F-1213-4AF7-AC6E-4C23DC330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E917B-5CBD-48F9-B977-871C4B12F4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47684C-E4D3-4BB9-B39C-ED134B8DE420}"/>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6" name="Footer Placeholder 5">
            <a:extLst>
              <a:ext uri="{FF2B5EF4-FFF2-40B4-BE49-F238E27FC236}">
                <a16:creationId xmlns:a16="http://schemas.microsoft.com/office/drawing/2014/main" id="{E0969FA1-893D-4CF8-9E80-10E013113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BCF31-DE59-4964-93CF-BA1EBDCD4405}"/>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21916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F36C-7899-4E72-A775-2EB882386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704A59-D663-4B6B-AB03-CCB28B939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7DEEB-DC8E-4D9F-B0F9-0A4AA4847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DA75C-7B54-40DA-9A01-5CF96ED90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44CF3-3084-47E4-800C-3701880C1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901287-6688-4A26-9F40-929B9AC95B49}"/>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8" name="Footer Placeholder 7">
            <a:extLst>
              <a:ext uri="{FF2B5EF4-FFF2-40B4-BE49-F238E27FC236}">
                <a16:creationId xmlns:a16="http://schemas.microsoft.com/office/drawing/2014/main" id="{0D7781A0-0D90-4983-8C31-631522E3F4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67E2E8-A683-4988-A8F7-6558663F9495}"/>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30038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F821-FE0D-4671-BBC1-15E2257400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2C3594-9D6E-4564-A514-0A60F3AA1B8F}"/>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4" name="Footer Placeholder 3">
            <a:extLst>
              <a:ext uri="{FF2B5EF4-FFF2-40B4-BE49-F238E27FC236}">
                <a16:creationId xmlns:a16="http://schemas.microsoft.com/office/drawing/2014/main" id="{53D2A9B6-0DF3-4C4A-B47A-6FFAE9B592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74ACE5-38CF-4D07-98A9-79D6E1D4FA22}"/>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343378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A198C-8E70-4865-A050-4A444E10AAE1}"/>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3" name="Footer Placeholder 2">
            <a:extLst>
              <a:ext uri="{FF2B5EF4-FFF2-40B4-BE49-F238E27FC236}">
                <a16:creationId xmlns:a16="http://schemas.microsoft.com/office/drawing/2014/main" id="{0343C84C-CCF2-476B-8C04-599F28A76F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8F1944-5AF3-480A-B713-DCD4C49559DD}"/>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28296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BFAE-D6FC-4CA3-B7E8-829523ACB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BA5D1B-0460-4D3C-A2FD-658BB407D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C725DE-560D-4A98-A19A-597D12BE5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E7AC1-4361-41A8-8E8F-E9FE8476761B}"/>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6" name="Footer Placeholder 5">
            <a:extLst>
              <a:ext uri="{FF2B5EF4-FFF2-40B4-BE49-F238E27FC236}">
                <a16:creationId xmlns:a16="http://schemas.microsoft.com/office/drawing/2014/main" id="{4849DE92-2E9C-44C6-B108-715C9B737B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DD2CE-442A-4205-B7A5-1E1B012953E9}"/>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7748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A5D3-CB70-4615-BAAF-B8DD97C42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DC857-E5DB-4699-8864-F4D380E0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818B67-7C4C-437F-A946-9380CE57F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38774-6A50-440E-9417-C3F6353DE61F}"/>
              </a:ext>
            </a:extLst>
          </p:cNvPr>
          <p:cNvSpPr>
            <a:spLocks noGrp="1"/>
          </p:cNvSpPr>
          <p:nvPr>
            <p:ph type="dt" sz="half" idx="10"/>
          </p:nvPr>
        </p:nvSpPr>
        <p:spPr/>
        <p:txBody>
          <a:bodyPr/>
          <a:lstStyle/>
          <a:p>
            <a:fld id="{28670D02-4802-4C99-99A6-85632E03A690}" type="datetimeFigureOut">
              <a:rPr lang="en-US" smtClean="0"/>
              <a:t>12/7/2019</a:t>
            </a:fld>
            <a:endParaRPr lang="en-US"/>
          </a:p>
        </p:txBody>
      </p:sp>
      <p:sp>
        <p:nvSpPr>
          <p:cNvPr id="6" name="Footer Placeholder 5">
            <a:extLst>
              <a:ext uri="{FF2B5EF4-FFF2-40B4-BE49-F238E27FC236}">
                <a16:creationId xmlns:a16="http://schemas.microsoft.com/office/drawing/2014/main" id="{4251D1A6-24E5-46D1-8AB5-86950E543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B9696-636E-48F3-BBD8-FF61932AEE89}"/>
              </a:ext>
            </a:extLst>
          </p:cNvPr>
          <p:cNvSpPr>
            <a:spLocks noGrp="1"/>
          </p:cNvSpPr>
          <p:nvPr>
            <p:ph type="sldNum" sz="quarter" idx="12"/>
          </p:nvPr>
        </p:nvSpPr>
        <p:spPr/>
        <p:txBody>
          <a:bodyPr/>
          <a:lstStyle/>
          <a:p>
            <a:fld id="{949A31C3-B9DC-4375-8B17-B1F098EB6D5B}" type="slidenum">
              <a:rPr lang="en-US" smtClean="0"/>
              <a:t>‹#›</a:t>
            </a:fld>
            <a:endParaRPr lang="en-US"/>
          </a:p>
        </p:txBody>
      </p:sp>
    </p:spTree>
    <p:extLst>
      <p:ext uri="{BB962C8B-B14F-4D97-AF65-F5344CB8AC3E}">
        <p14:creationId xmlns:p14="http://schemas.microsoft.com/office/powerpoint/2010/main" val="417520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0BA3F-B70C-4DEC-8045-3E4CC79F0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82F2C4-275E-475B-831C-D6936A5E5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895E0-550F-415C-B114-A4B49A526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70D02-4802-4C99-99A6-85632E03A690}" type="datetimeFigureOut">
              <a:rPr lang="en-US" smtClean="0"/>
              <a:t>12/7/2019</a:t>
            </a:fld>
            <a:endParaRPr lang="en-US"/>
          </a:p>
        </p:txBody>
      </p:sp>
      <p:sp>
        <p:nvSpPr>
          <p:cNvPr id="5" name="Footer Placeholder 4">
            <a:extLst>
              <a:ext uri="{FF2B5EF4-FFF2-40B4-BE49-F238E27FC236}">
                <a16:creationId xmlns:a16="http://schemas.microsoft.com/office/drawing/2014/main" id="{2A838A17-0A3E-414F-8571-9306B8F0B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BACABE-BA0A-442C-94E6-C2E9481D1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A31C3-B9DC-4375-8B17-B1F098EB6D5B}" type="slidenum">
              <a:rPr lang="en-US" smtClean="0"/>
              <a:t>‹#›</a:t>
            </a:fld>
            <a:endParaRPr lang="en-US"/>
          </a:p>
        </p:txBody>
      </p:sp>
    </p:spTree>
    <p:extLst>
      <p:ext uri="{BB962C8B-B14F-4D97-AF65-F5344CB8AC3E}">
        <p14:creationId xmlns:p14="http://schemas.microsoft.com/office/powerpoint/2010/main" val="300219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educationdive.com/news/at-least-8-states-this-year-have-passed-laws-related-to-youth-suicide-preve/53283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lltrack50.com/billdetail/1122335" TargetMode="External"/><Relationship Id="rId2" Type="http://schemas.openxmlformats.org/officeDocument/2006/relationships/hyperlink" Target="https://www.cdc.gov/injury/wisqars/index.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andyhookpromise.org/our_impact" TargetMode="External"/><Relationship Id="rId2" Type="http://schemas.openxmlformats.org/officeDocument/2006/relationships/hyperlink" Target="https://www.sfa.frameworkinstitut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1220-ED33-4A23-BB7E-E77911EF9DA7}"/>
              </a:ext>
            </a:extLst>
          </p:cNvPr>
          <p:cNvSpPr>
            <a:spLocks noGrp="1"/>
          </p:cNvSpPr>
          <p:nvPr>
            <p:ph type="ctrTitle"/>
          </p:nvPr>
        </p:nvSpPr>
        <p:spPr>
          <a:xfrm>
            <a:off x="1524000" y="1122363"/>
            <a:ext cx="9144000" cy="2387600"/>
          </a:xfrm>
        </p:spPr>
        <p:txBody>
          <a:bodyPr>
            <a:normAutofit/>
          </a:bodyPr>
          <a:lstStyle/>
          <a:p>
            <a:r>
              <a:rPr lang="en-US" sz="7200" b="1" dirty="0">
                <a:effectLst>
                  <a:outerShdw blurRad="38100" dist="38100" dir="2700000" algn="tl">
                    <a:srgbClr val="000000">
                      <a:alpha val="43137"/>
                    </a:srgbClr>
                  </a:outerShdw>
                </a:effectLst>
              </a:rPr>
              <a:t>STANDUP ACT 2019</a:t>
            </a:r>
          </a:p>
        </p:txBody>
      </p:sp>
      <p:sp>
        <p:nvSpPr>
          <p:cNvPr id="3" name="Subtitle 2">
            <a:extLst>
              <a:ext uri="{FF2B5EF4-FFF2-40B4-BE49-F238E27FC236}">
                <a16:creationId xmlns:a16="http://schemas.microsoft.com/office/drawing/2014/main" id="{3B4F04EA-5F1F-4F0E-B0D5-944164BBF644}"/>
              </a:ext>
            </a:extLst>
          </p:cNvPr>
          <p:cNvSpPr>
            <a:spLocks noGrp="1"/>
          </p:cNvSpPr>
          <p:nvPr>
            <p:ph type="subTitle" idx="1"/>
          </p:nvPr>
        </p:nvSpPr>
        <p:spPr>
          <a:xfrm>
            <a:off x="1524000" y="3602038"/>
            <a:ext cx="9144000" cy="1655762"/>
          </a:xfrm>
        </p:spPr>
        <p:txBody>
          <a:bodyPr>
            <a:normAutofit fontScale="92500"/>
          </a:bodyPr>
          <a:lstStyle/>
          <a:p>
            <a:r>
              <a:rPr lang="en-US" sz="2800" b="1" dirty="0">
                <a:effectLst>
                  <a:outerShdw blurRad="38100" dist="38100" dir="2700000" algn="tl">
                    <a:srgbClr val="000000">
                      <a:alpha val="43137"/>
                    </a:srgbClr>
                  </a:outerShdw>
                </a:effectLst>
              </a:rPr>
              <a:t>By: Angela Anderson, Cornelia Campbell, and Dewana Posely</a:t>
            </a:r>
          </a:p>
          <a:p>
            <a:r>
              <a:rPr lang="en-US" sz="2800" b="1" dirty="0">
                <a:effectLst>
                  <a:outerShdw blurRad="38100" dist="38100" dir="2700000" algn="tl">
                    <a:srgbClr val="000000">
                      <a:alpha val="43137"/>
                    </a:srgbClr>
                  </a:outerShdw>
                </a:effectLst>
              </a:rPr>
              <a:t>SOCW 608- Advanced Social Policy </a:t>
            </a:r>
          </a:p>
          <a:p>
            <a:r>
              <a:rPr lang="en-US" sz="2800" b="1" dirty="0">
                <a:effectLst>
                  <a:outerShdw blurRad="38100" dist="38100" dir="2700000" algn="tl">
                    <a:srgbClr val="000000">
                      <a:alpha val="43137"/>
                    </a:srgbClr>
                  </a:outerShdw>
                </a:effectLst>
              </a:rPr>
              <a:t>December 2019 </a:t>
            </a:r>
          </a:p>
        </p:txBody>
      </p:sp>
      <p:pic>
        <p:nvPicPr>
          <p:cNvPr id="5" name="Picture 4" descr="A close up of a logo&#10;&#10;Description automatically generated">
            <a:extLst>
              <a:ext uri="{FF2B5EF4-FFF2-40B4-BE49-F238E27FC236}">
                <a16:creationId xmlns:a16="http://schemas.microsoft.com/office/drawing/2014/main" id="{4F020338-4131-4ED9-8AC3-44121AD9F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190" y="4049592"/>
            <a:ext cx="3405809" cy="2808407"/>
          </a:xfrm>
          <a:prstGeom prst="rect">
            <a:avLst/>
          </a:prstGeom>
        </p:spPr>
      </p:pic>
    </p:spTree>
    <p:extLst>
      <p:ext uri="{BB962C8B-B14F-4D97-AF65-F5344CB8AC3E}">
        <p14:creationId xmlns:p14="http://schemas.microsoft.com/office/powerpoint/2010/main" val="53307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486E-A8B4-47E3-9783-64CA3FFE4B8C}"/>
              </a:ext>
            </a:extLst>
          </p:cNvPr>
          <p:cNvSpPr>
            <a:spLocks noGrp="1"/>
          </p:cNvSpPr>
          <p:nvPr>
            <p:ph type="title"/>
          </p:nvPr>
        </p:nvSpPr>
        <p:spPr/>
        <p:txBody>
          <a:bodyPr/>
          <a:lstStyle/>
          <a:p>
            <a:r>
              <a:rPr lang="en-US" dirty="0"/>
              <a:t>PROBLEM CREATED</a:t>
            </a:r>
          </a:p>
        </p:txBody>
      </p:sp>
      <p:sp>
        <p:nvSpPr>
          <p:cNvPr id="3" name="Content Placeholder 2">
            <a:extLst>
              <a:ext uri="{FF2B5EF4-FFF2-40B4-BE49-F238E27FC236}">
                <a16:creationId xmlns:a16="http://schemas.microsoft.com/office/drawing/2014/main" id="{9AB5530F-97F1-4AAB-A370-D4581933C9FA}"/>
              </a:ext>
            </a:extLst>
          </p:cNvPr>
          <p:cNvSpPr>
            <a:spLocks noGrp="1"/>
          </p:cNvSpPr>
          <p:nvPr>
            <p:ph idx="1"/>
          </p:nvPr>
        </p:nvSpPr>
        <p:spPr/>
        <p:txBody>
          <a:bodyPr/>
          <a:lstStyle/>
          <a:p>
            <a:pPr marL="0" indent="0" algn="ctr">
              <a:buNone/>
            </a:pPr>
            <a:r>
              <a:rPr lang="en-US" sz="6000" dirty="0"/>
              <a:t>SUICIDE HAS BECOME </a:t>
            </a:r>
          </a:p>
          <a:p>
            <a:pPr marL="0" indent="0" algn="ctr">
              <a:buNone/>
            </a:pPr>
            <a:r>
              <a:rPr lang="en-US" sz="6000" dirty="0"/>
              <a:t>A BIG </a:t>
            </a:r>
          </a:p>
          <a:p>
            <a:pPr marL="0" indent="0" algn="ctr">
              <a:buNone/>
            </a:pPr>
            <a:r>
              <a:rPr lang="en-US" sz="6000" dirty="0"/>
              <a:t>PUBLIC HEALTH PROBLEM.</a:t>
            </a:r>
          </a:p>
          <a:p>
            <a:pPr marL="0" indent="0">
              <a:buNone/>
            </a:pPr>
            <a:endParaRPr lang="en-US" dirty="0"/>
          </a:p>
        </p:txBody>
      </p:sp>
    </p:spTree>
    <p:extLst>
      <p:ext uri="{BB962C8B-B14F-4D97-AF65-F5344CB8AC3E}">
        <p14:creationId xmlns:p14="http://schemas.microsoft.com/office/powerpoint/2010/main" val="152524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C650-5777-4FBC-88F4-C901F31244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BBB908-2A09-4243-A5F3-5BAA8A87D66A}"/>
              </a:ext>
            </a:extLst>
          </p:cNvPr>
          <p:cNvSpPr>
            <a:spLocks noGrp="1"/>
          </p:cNvSpPr>
          <p:nvPr>
            <p:ph idx="1"/>
          </p:nvPr>
        </p:nvSpPr>
        <p:spPr/>
        <p:txBody>
          <a:bodyPr>
            <a:normAutofit fontScale="85000" lnSpcReduction="20000"/>
          </a:bodyPr>
          <a:lstStyle/>
          <a:p>
            <a:endParaRPr lang="en-US" dirty="0"/>
          </a:p>
          <a:p>
            <a:r>
              <a:rPr lang="en-US" dirty="0"/>
              <a:t>Mid 1990 – Suicide becomes a central issue in United States.</a:t>
            </a:r>
          </a:p>
          <a:p>
            <a:r>
              <a:rPr lang="en-US" dirty="0"/>
              <a:t>1996 – Congressional Resolutions S. Res. 84 and H. Res. 212 of the 105</a:t>
            </a:r>
            <a:r>
              <a:rPr lang="en-US" baseline="30000" dirty="0"/>
              <a:t>th</a:t>
            </a:r>
            <a:r>
              <a:rPr lang="en-US" dirty="0"/>
              <a:t> Congress to recognize suicide as a national problem and suicide prevention as national priority.</a:t>
            </a:r>
          </a:p>
          <a:p>
            <a:endParaRPr lang="en-US" dirty="0"/>
          </a:p>
          <a:p>
            <a:endParaRPr lang="en-US" dirty="0"/>
          </a:p>
          <a:p>
            <a:endParaRPr lang="en-US" dirty="0"/>
          </a:p>
          <a:p>
            <a:endParaRPr lang="en-US" dirty="0"/>
          </a:p>
          <a:p>
            <a:endParaRPr lang="en-US" dirty="0"/>
          </a:p>
          <a:p>
            <a:endParaRPr lang="en-US" dirty="0"/>
          </a:p>
          <a:p>
            <a:r>
              <a:rPr lang="en-US" dirty="0"/>
              <a:t>https://www.ncbi.nlm.nih.gov/books/NBK109918/ </a:t>
            </a:r>
          </a:p>
        </p:txBody>
      </p:sp>
    </p:spTree>
    <p:extLst>
      <p:ext uri="{BB962C8B-B14F-4D97-AF65-F5344CB8AC3E}">
        <p14:creationId xmlns:p14="http://schemas.microsoft.com/office/powerpoint/2010/main" val="311952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5C13-8699-405A-BB88-4D4016E98ABC}"/>
              </a:ext>
            </a:extLst>
          </p:cNvPr>
          <p:cNvSpPr>
            <a:spLocks noGrp="1"/>
          </p:cNvSpPr>
          <p:nvPr>
            <p:ph type="title"/>
          </p:nvPr>
        </p:nvSpPr>
        <p:spPr/>
        <p:txBody>
          <a:bodyPr>
            <a:normAutofit/>
          </a:bodyPr>
          <a:lstStyle/>
          <a:p>
            <a:pPr algn="ctr"/>
            <a:r>
              <a:rPr lang="en-US" sz="3200" b="1" dirty="0">
                <a:latin typeface="Arial Black" pitchFamily="34" charset="0"/>
              </a:rPr>
              <a:t>HISTORICAL CONTEXT </a:t>
            </a:r>
          </a:p>
        </p:txBody>
      </p:sp>
      <p:sp>
        <p:nvSpPr>
          <p:cNvPr id="3" name="Content Placeholder 2">
            <a:extLst>
              <a:ext uri="{FF2B5EF4-FFF2-40B4-BE49-F238E27FC236}">
                <a16:creationId xmlns:a16="http://schemas.microsoft.com/office/drawing/2014/main" id="{CE2BDAA7-1C27-4088-9283-C7AB2A53FAC3}"/>
              </a:ext>
            </a:extLst>
          </p:cNvPr>
          <p:cNvSpPr>
            <a:spLocks noGrp="1"/>
          </p:cNvSpPr>
          <p:nvPr>
            <p:ph idx="1"/>
          </p:nvPr>
        </p:nvSpPr>
        <p:spPr/>
        <p:txBody>
          <a:bodyPr/>
          <a:lstStyle/>
          <a:p>
            <a:r>
              <a:rPr lang="en-US" dirty="0"/>
              <a:t>The first suicide prevention center in the US opened in Los Angeles, California in 1958, with funding from the US Public Health Service. </a:t>
            </a:r>
          </a:p>
          <a:p>
            <a:r>
              <a:rPr lang="en-US" dirty="0"/>
              <a:t>In 1966 the Center for Studies of Suicide Prevention was established by the National Institute of Mental Health (NIMH), which was followed by the creation of nonprofit organizations dedicated to the cause.</a:t>
            </a:r>
          </a:p>
          <a:p>
            <a:r>
              <a:rPr lang="en-US" dirty="0"/>
              <a:t> In 1983, the Centers for Disease Control and Prevention (CDC) developed a violence prevention program that brought public attention to a disturbing increase in the youth suicide rate. </a:t>
            </a:r>
          </a:p>
        </p:txBody>
      </p:sp>
    </p:spTree>
    <p:extLst>
      <p:ext uri="{BB962C8B-B14F-4D97-AF65-F5344CB8AC3E}">
        <p14:creationId xmlns:p14="http://schemas.microsoft.com/office/powerpoint/2010/main" val="417582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86DB-1A64-4FED-AC02-D2F81E53F7D3}"/>
              </a:ext>
            </a:extLst>
          </p:cNvPr>
          <p:cNvSpPr>
            <a:spLocks noGrp="1"/>
          </p:cNvSpPr>
          <p:nvPr>
            <p:ph type="title"/>
          </p:nvPr>
        </p:nvSpPr>
        <p:spPr/>
        <p:txBody>
          <a:bodyPr>
            <a:normAutofit/>
          </a:bodyPr>
          <a:lstStyle/>
          <a:p>
            <a:pPr algn="ctr"/>
            <a:r>
              <a:rPr lang="en-US" b="1" dirty="0"/>
              <a:t>Historical Context TIMELINE</a:t>
            </a:r>
          </a:p>
        </p:txBody>
      </p:sp>
      <p:sp>
        <p:nvSpPr>
          <p:cNvPr id="3" name="Content Placeholder 2">
            <a:extLst>
              <a:ext uri="{FF2B5EF4-FFF2-40B4-BE49-F238E27FC236}">
                <a16:creationId xmlns:a16="http://schemas.microsoft.com/office/drawing/2014/main" id="{C6264BC2-7F30-4A59-8B95-F72B70FF9B94}"/>
              </a:ext>
            </a:extLst>
          </p:cNvPr>
          <p:cNvSpPr>
            <a:spLocks noGrp="1"/>
          </p:cNvSpPr>
          <p:nvPr>
            <p:ph idx="1"/>
          </p:nvPr>
        </p:nvSpPr>
        <p:spPr>
          <a:xfrm>
            <a:off x="285750" y="1285875"/>
            <a:ext cx="11601450" cy="4891088"/>
          </a:xfrm>
        </p:spPr>
        <p:txBody>
          <a:bodyPr>
            <a:normAutofit/>
          </a:bodyPr>
          <a:lstStyle/>
          <a:p>
            <a:pPr marL="0" indent="0">
              <a:buNone/>
            </a:pPr>
            <a:endParaRPr lang="en-US" dirty="0"/>
          </a:p>
          <a:p>
            <a:pPr marL="0" indent="0">
              <a:buNone/>
            </a:pPr>
            <a:r>
              <a:rPr lang="en-US" dirty="0"/>
              <a:t>1958: first suicide prevention center in the United States opened in Los 	Angeles.</a:t>
            </a:r>
          </a:p>
          <a:p>
            <a:pPr marL="0" indent="0">
              <a:buNone/>
            </a:pPr>
            <a:endParaRPr lang="en-US" dirty="0"/>
          </a:p>
          <a:p>
            <a:pPr marL="0" indent="0">
              <a:buNone/>
            </a:pPr>
            <a:r>
              <a:rPr lang="en-US" dirty="0"/>
              <a:t>1966: Center for Studies of Suicide Prevention was established by the 	 	National Institute of Mental Health (NIMH), which was followed by the 	creation of nonprofit organizations dedicated to the cause.</a:t>
            </a:r>
          </a:p>
          <a:p>
            <a:pPr marL="0" indent="0">
              <a:buNone/>
            </a:pPr>
            <a:endParaRPr lang="en-US" dirty="0"/>
          </a:p>
          <a:p>
            <a:pPr marL="0" indent="0">
              <a:buNone/>
            </a:pPr>
            <a:r>
              <a:rPr lang="en-US" dirty="0"/>
              <a:t>1970: NIMH task force convene in Phoenix, Arizona and published finding in 	Suicide Prevention in the 70’s report.</a:t>
            </a:r>
          </a:p>
          <a:p>
            <a:pPr marL="0" indent="0">
              <a:buNone/>
            </a:pPr>
            <a:endParaRPr lang="en-US" dirty="0"/>
          </a:p>
        </p:txBody>
      </p:sp>
      <p:sp>
        <p:nvSpPr>
          <p:cNvPr id="4" name="Rectangle 3">
            <a:extLst>
              <a:ext uri="{FF2B5EF4-FFF2-40B4-BE49-F238E27FC236}">
                <a16:creationId xmlns:a16="http://schemas.microsoft.com/office/drawing/2014/main" id="{910381E6-641F-4178-A2B6-571803D266BB}"/>
              </a:ext>
            </a:extLst>
          </p:cNvPr>
          <p:cNvSpPr/>
          <p:nvPr/>
        </p:nvSpPr>
        <p:spPr>
          <a:xfrm>
            <a:off x="285750" y="6348412"/>
            <a:ext cx="5534007" cy="369332"/>
          </a:xfrm>
          <a:prstGeom prst="rect">
            <a:avLst/>
          </a:prstGeom>
        </p:spPr>
        <p:txBody>
          <a:bodyPr wrap="square">
            <a:spAutoFit/>
          </a:bodyPr>
          <a:lstStyle/>
          <a:p>
            <a:r>
              <a:rPr lang="en-US" dirty="0"/>
              <a:t>https://www.ncbi.nlm.nih.gov/books/NBK109918/ </a:t>
            </a:r>
          </a:p>
        </p:txBody>
      </p:sp>
    </p:spTree>
    <p:extLst>
      <p:ext uri="{BB962C8B-B14F-4D97-AF65-F5344CB8AC3E}">
        <p14:creationId xmlns:p14="http://schemas.microsoft.com/office/powerpoint/2010/main" val="209290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86DB-1A64-4FED-AC02-D2F81E53F7D3}"/>
              </a:ext>
            </a:extLst>
          </p:cNvPr>
          <p:cNvSpPr>
            <a:spLocks noGrp="1"/>
          </p:cNvSpPr>
          <p:nvPr>
            <p:ph type="title"/>
          </p:nvPr>
        </p:nvSpPr>
        <p:spPr/>
        <p:txBody>
          <a:bodyPr>
            <a:normAutofit/>
          </a:bodyPr>
          <a:lstStyle/>
          <a:p>
            <a:pPr algn="ctr"/>
            <a:r>
              <a:rPr lang="en-US" b="1" dirty="0"/>
              <a:t>Historical Context TIMELINE</a:t>
            </a:r>
          </a:p>
        </p:txBody>
      </p:sp>
      <p:sp>
        <p:nvSpPr>
          <p:cNvPr id="3" name="Content Placeholder 2">
            <a:extLst>
              <a:ext uri="{FF2B5EF4-FFF2-40B4-BE49-F238E27FC236}">
                <a16:creationId xmlns:a16="http://schemas.microsoft.com/office/drawing/2014/main" id="{C6264BC2-7F30-4A59-8B95-F72B70FF9B94}"/>
              </a:ext>
            </a:extLst>
          </p:cNvPr>
          <p:cNvSpPr>
            <a:spLocks noGrp="1"/>
          </p:cNvSpPr>
          <p:nvPr>
            <p:ph idx="1"/>
          </p:nvPr>
        </p:nvSpPr>
        <p:spPr>
          <a:xfrm>
            <a:off x="285749" y="1371600"/>
            <a:ext cx="11572875" cy="4805363"/>
          </a:xfrm>
        </p:spPr>
        <p:txBody>
          <a:bodyPr>
            <a:normAutofit/>
          </a:bodyPr>
          <a:lstStyle/>
          <a:p>
            <a:pPr marL="0" indent="0">
              <a:buNone/>
            </a:pPr>
            <a:r>
              <a:rPr lang="en-US" dirty="0"/>
              <a:t>1983: the Centers for Disease Control and Prevention (CDC) developed a 	 	violence prevention program that brought public attention to a 	disturbing increase in the youth suicide rate.</a:t>
            </a:r>
          </a:p>
          <a:p>
            <a:pPr marL="0" indent="0">
              <a:buNone/>
            </a:pPr>
            <a:endParaRPr lang="en-US" sz="800" dirty="0"/>
          </a:p>
          <a:p>
            <a:pPr marL="0" indent="0">
              <a:buNone/>
            </a:pPr>
            <a:r>
              <a:rPr lang="en-US" dirty="0"/>
              <a:t>1989: Task Force on Youth Suicide established by the Secretary of the U.S. 	Department of Health and Human Services (HHS).</a:t>
            </a:r>
          </a:p>
          <a:p>
            <a:pPr marL="0" indent="0">
              <a:buNone/>
            </a:pPr>
            <a:endParaRPr lang="en-US" sz="800" dirty="0"/>
          </a:p>
          <a:p>
            <a:pPr marL="0" indent="0">
              <a:buNone/>
            </a:pPr>
            <a:r>
              <a:rPr lang="en-US" dirty="0"/>
              <a:t>Mid-90s: Suicide becomes a central issue in the United States.</a:t>
            </a:r>
          </a:p>
          <a:p>
            <a:pPr marL="0" indent="0">
              <a:buNone/>
            </a:pPr>
            <a:endParaRPr lang="en-US" sz="800" dirty="0"/>
          </a:p>
          <a:p>
            <a:pPr marL="0" indent="0">
              <a:buNone/>
            </a:pPr>
            <a:r>
              <a:rPr lang="en-US" dirty="0"/>
              <a:t>1996: Congressional Resolutions of the 105</a:t>
            </a:r>
            <a:r>
              <a:rPr lang="en-US" baseline="30000" dirty="0"/>
              <a:t>th</a:t>
            </a:r>
            <a:r>
              <a:rPr lang="en-US" dirty="0"/>
              <a:t> Congress -S. Res.84 and H. Res. 2	12 , recognize suicide as a national problem and suicide prevention a 	national priority led by grassroots groups.</a:t>
            </a:r>
          </a:p>
          <a:p>
            <a:pPr marL="0" indent="0">
              <a:buNone/>
            </a:pPr>
            <a:endParaRPr lang="en-US" dirty="0"/>
          </a:p>
        </p:txBody>
      </p:sp>
      <p:sp>
        <p:nvSpPr>
          <p:cNvPr id="4" name="Rectangle 3">
            <a:extLst>
              <a:ext uri="{FF2B5EF4-FFF2-40B4-BE49-F238E27FC236}">
                <a16:creationId xmlns:a16="http://schemas.microsoft.com/office/drawing/2014/main" id="{910381E6-641F-4178-A2B6-571803D266BB}"/>
              </a:ext>
            </a:extLst>
          </p:cNvPr>
          <p:cNvSpPr/>
          <p:nvPr/>
        </p:nvSpPr>
        <p:spPr>
          <a:xfrm>
            <a:off x="285750" y="6348412"/>
            <a:ext cx="5534007" cy="369332"/>
          </a:xfrm>
          <a:prstGeom prst="rect">
            <a:avLst/>
          </a:prstGeom>
        </p:spPr>
        <p:txBody>
          <a:bodyPr wrap="square">
            <a:spAutoFit/>
          </a:bodyPr>
          <a:lstStyle/>
          <a:p>
            <a:r>
              <a:rPr lang="en-US" dirty="0"/>
              <a:t>https://www.ncbi.nlm.nih.gov/books/NBK109918/ </a:t>
            </a:r>
          </a:p>
        </p:txBody>
      </p:sp>
    </p:spTree>
    <p:extLst>
      <p:ext uri="{BB962C8B-B14F-4D97-AF65-F5344CB8AC3E}">
        <p14:creationId xmlns:p14="http://schemas.microsoft.com/office/powerpoint/2010/main" val="385257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8B40-FAA1-4FE6-A0F3-FD9FA6801284}"/>
              </a:ext>
            </a:extLst>
          </p:cNvPr>
          <p:cNvSpPr>
            <a:spLocks noGrp="1"/>
          </p:cNvSpPr>
          <p:nvPr>
            <p:ph type="title"/>
          </p:nvPr>
        </p:nvSpPr>
        <p:spPr/>
        <p:txBody>
          <a:bodyPr/>
          <a:lstStyle/>
          <a:p>
            <a:r>
              <a:rPr lang="en-US" b="1" dirty="0"/>
              <a:t>Historical Context  Related Bill</a:t>
            </a:r>
          </a:p>
        </p:txBody>
      </p:sp>
      <p:sp>
        <p:nvSpPr>
          <p:cNvPr id="3" name="Content Placeholder 2">
            <a:extLst>
              <a:ext uri="{FF2B5EF4-FFF2-40B4-BE49-F238E27FC236}">
                <a16:creationId xmlns:a16="http://schemas.microsoft.com/office/drawing/2014/main" id="{82A36B09-9BB6-4CF3-B704-BAEE60243552}"/>
              </a:ext>
            </a:extLst>
          </p:cNvPr>
          <p:cNvSpPr>
            <a:spLocks noGrp="1"/>
          </p:cNvSpPr>
          <p:nvPr>
            <p:ph idx="1"/>
          </p:nvPr>
        </p:nvSpPr>
        <p:spPr>
          <a:xfrm>
            <a:off x="423862" y="1581151"/>
            <a:ext cx="11344275" cy="5032376"/>
          </a:xfrm>
        </p:spPr>
        <p:txBody>
          <a:bodyPr>
            <a:normAutofit lnSpcReduction="10000"/>
          </a:bodyPr>
          <a:lstStyle/>
          <a:p>
            <a:pPr marL="0" indent="0" algn="ctr">
              <a:buNone/>
            </a:pPr>
            <a:r>
              <a:rPr lang="en-US" sz="3200" dirty="0"/>
              <a:t>S.2492</a:t>
            </a:r>
          </a:p>
          <a:p>
            <a:pPr marL="0" indent="0" algn="ctr">
              <a:buNone/>
            </a:pPr>
            <a:r>
              <a:rPr lang="en-US" sz="3200" dirty="0"/>
              <a:t>Suicide Training and Awareness Nationally Delivered for Universal Prevention Act of 2019</a:t>
            </a:r>
          </a:p>
          <a:p>
            <a:pPr marL="0" indent="0" algn="ctr">
              <a:buNone/>
            </a:pPr>
            <a:endParaRPr lang="en-US" sz="3200" dirty="0"/>
          </a:p>
          <a:p>
            <a:r>
              <a:rPr lang="en-US" dirty="0"/>
              <a:t>Sponsor: Sen. Gardner Cory (R)</a:t>
            </a:r>
          </a:p>
          <a:p>
            <a:r>
              <a:rPr lang="en-US" dirty="0"/>
              <a:t>Introduced 9/17/2019</a:t>
            </a:r>
          </a:p>
          <a:p>
            <a:r>
              <a:rPr lang="en-US" dirty="0"/>
              <a:t>Referred to Committee on Health, Education, Labor and Pensions</a:t>
            </a:r>
          </a:p>
          <a:p>
            <a:pPr marL="0" indent="0">
              <a:buNone/>
            </a:pPr>
            <a:endParaRPr lang="en-US" dirty="0"/>
          </a:p>
          <a:p>
            <a:pPr marL="0" indent="0">
              <a:buNone/>
            </a:pPr>
            <a:endParaRPr lang="en-US" dirty="0"/>
          </a:p>
          <a:p>
            <a:pPr marL="0" indent="0">
              <a:buNone/>
            </a:pPr>
            <a:r>
              <a:rPr lang="en-US" dirty="0"/>
              <a:t>https://www.congress.gov/bill/116th-congress/senate-bill/2492/related-bills</a:t>
            </a:r>
          </a:p>
        </p:txBody>
      </p:sp>
    </p:spTree>
    <p:extLst>
      <p:ext uri="{BB962C8B-B14F-4D97-AF65-F5344CB8AC3E}">
        <p14:creationId xmlns:p14="http://schemas.microsoft.com/office/powerpoint/2010/main" val="209677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6E4C-1980-4288-9CDF-59752AA564D3}"/>
              </a:ext>
            </a:extLst>
          </p:cNvPr>
          <p:cNvSpPr>
            <a:spLocks noGrp="1"/>
          </p:cNvSpPr>
          <p:nvPr>
            <p:ph type="title"/>
          </p:nvPr>
        </p:nvSpPr>
        <p:spPr/>
        <p:txBody>
          <a:bodyPr/>
          <a:lstStyle/>
          <a:p>
            <a:r>
              <a:rPr lang="en-US" b="1" dirty="0"/>
              <a:t>Historical Context  Statistics</a:t>
            </a:r>
          </a:p>
        </p:txBody>
      </p:sp>
      <p:sp>
        <p:nvSpPr>
          <p:cNvPr id="3" name="Content Placeholder 2">
            <a:extLst>
              <a:ext uri="{FF2B5EF4-FFF2-40B4-BE49-F238E27FC236}">
                <a16:creationId xmlns:a16="http://schemas.microsoft.com/office/drawing/2014/main" id="{169795F8-ADD6-419E-95C1-DBB5975E6FDC}"/>
              </a:ext>
            </a:extLst>
          </p:cNvPr>
          <p:cNvSpPr>
            <a:spLocks noGrp="1"/>
          </p:cNvSpPr>
          <p:nvPr>
            <p:ph idx="1"/>
          </p:nvPr>
        </p:nvSpPr>
        <p:spPr>
          <a:xfrm>
            <a:off x="838200" y="1406769"/>
            <a:ext cx="10515600" cy="4770194"/>
          </a:xfrm>
        </p:spPr>
        <p:txBody>
          <a:bodyPr>
            <a:normAutofit lnSpcReduction="10000"/>
          </a:bodyPr>
          <a:lstStyle/>
          <a:p>
            <a:pPr lvl="0"/>
            <a:r>
              <a:rPr lang="en-US" sz="3200" dirty="0"/>
              <a:t>Suicide is second leading cause of death in ages 10-24.</a:t>
            </a:r>
          </a:p>
          <a:p>
            <a:pPr marL="0" indent="0">
              <a:buNone/>
            </a:pPr>
            <a:endParaRPr lang="en-US" sz="800" dirty="0"/>
          </a:p>
          <a:p>
            <a:pPr lvl="0"/>
            <a:r>
              <a:rPr lang="en-US" sz="3200" dirty="0"/>
              <a:t>7.4% youth in grades 9-12 reported at least one suicide attempt in past 12 months.</a:t>
            </a:r>
          </a:p>
          <a:p>
            <a:pPr marL="0" indent="0">
              <a:buNone/>
            </a:pPr>
            <a:endParaRPr lang="en-US" sz="800" dirty="0"/>
          </a:p>
          <a:p>
            <a:pPr lvl="0"/>
            <a:r>
              <a:rPr lang="en-US" sz="3200" dirty="0"/>
              <a:t>70% youth who complete suicide tells someone of their plans or give warnings signs.</a:t>
            </a:r>
          </a:p>
          <a:p>
            <a:pPr lvl="0"/>
            <a:r>
              <a:rPr lang="en-US" sz="3200" dirty="0"/>
              <a:t>Suicide cost in excess of $50.8 billion.</a:t>
            </a:r>
          </a:p>
          <a:p>
            <a:pPr marL="0" lvl="0" indent="0">
              <a:buNone/>
            </a:pPr>
            <a:endParaRPr lang="en-US" sz="3200" dirty="0"/>
          </a:p>
          <a:p>
            <a:pPr marL="0" indent="0">
              <a:buNone/>
            </a:pPr>
            <a:r>
              <a:rPr lang="en-US" dirty="0"/>
              <a:t>(</a:t>
            </a:r>
            <a:r>
              <a:rPr lang="en-US" dirty="0" err="1"/>
              <a:t>Mindwise</a:t>
            </a:r>
            <a:r>
              <a:rPr lang="en-US" dirty="0"/>
              <a:t> Innovations, 2016)</a:t>
            </a:r>
          </a:p>
          <a:p>
            <a:pPr marL="0" indent="0">
              <a:buNone/>
            </a:pPr>
            <a:r>
              <a:rPr lang="en-US" dirty="0"/>
              <a:t>(NIMH, 2019)</a:t>
            </a:r>
          </a:p>
        </p:txBody>
      </p:sp>
    </p:spTree>
    <p:extLst>
      <p:ext uri="{BB962C8B-B14F-4D97-AF65-F5344CB8AC3E}">
        <p14:creationId xmlns:p14="http://schemas.microsoft.com/office/powerpoint/2010/main" val="261133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erson on the floor&#10;&#10;Description automatically generated">
            <a:extLst>
              <a:ext uri="{FF2B5EF4-FFF2-40B4-BE49-F238E27FC236}">
                <a16:creationId xmlns:a16="http://schemas.microsoft.com/office/drawing/2014/main" id="{28A4A5CC-BEFE-4B3A-BE3C-057919507C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457" y="780965"/>
            <a:ext cx="4693600" cy="3123377"/>
          </a:xfrm>
        </p:spPr>
      </p:pic>
      <p:pic>
        <p:nvPicPr>
          <p:cNvPr id="12" name="Picture 11">
            <a:extLst>
              <a:ext uri="{FF2B5EF4-FFF2-40B4-BE49-F238E27FC236}">
                <a16:creationId xmlns:a16="http://schemas.microsoft.com/office/drawing/2014/main" id="{C094C68A-5260-4788-9447-4EA42E8A2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349" y="3028869"/>
            <a:ext cx="4693600" cy="3134113"/>
          </a:xfrm>
          <a:prstGeom prst="rect">
            <a:avLst/>
          </a:prstGeom>
        </p:spPr>
      </p:pic>
    </p:spTree>
    <p:extLst>
      <p:ext uri="{BB962C8B-B14F-4D97-AF65-F5344CB8AC3E}">
        <p14:creationId xmlns:p14="http://schemas.microsoft.com/office/powerpoint/2010/main" val="317789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next to a fence&#10;&#10;Description automatically generated">
            <a:extLst>
              <a:ext uri="{FF2B5EF4-FFF2-40B4-BE49-F238E27FC236}">
                <a16:creationId xmlns:a16="http://schemas.microsoft.com/office/drawing/2014/main" id="{BB3BB513-4752-4767-AE99-37FC4F720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16" y="432254"/>
            <a:ext cx="4572805" cy="2572203"/>
          </a:xfrm>
        </p:spPr>
      </p:pic>
      <p:pic>
        <p:nvPicPr>
          <p:cNvPr id="9" name="Picture 8" descr="A person in a blue shirt&#10;&#10;Description automatically generated">
            <a:extLst>
              <a:ext uri="{FF2B5EF4-FFF2-40B4-BE49-F238E27FC236}">
                <a16:creationId xmlns:a16="http://schemas.microsoft.com/office/drawing/2014/main" id="{CD75F1AE-BFA1-4BBA-9234-C2E571BB4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223" y="432254"/>
            <a:ext cx="5621061" cy="3161847"/>
          </a:xfrm>
          <a:prstGeom prst="rect">
            <a:avLst/>
          </a:prstGeom>
        </p:spPr>
      </p:pic>
      <p:pic>
        <p:nvPicPr>
          <p:cNvPr id="11" name="Picture 10" descr="A police car parked in a parking lot&#10;&#10;Description automatically generated">
            <a:extLst>
              <a:ext uri="{FF2B5EF4-FFF2-40B4-BE49-F238E27FC236}">
                <a16:creationId xmlns:a16="http://schemas.microsoft.com/office/drawing/2014/main" id="{DDF1DA61-4544-44B8-961E-C3BF111B4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423" y="3853543"/>
            <a:ext cx="5872885" cy="2572203"/>
          </a:xfrm>
          <a:prstGeom prst="rect">
            <a:avLst/>
          </a:prstGeom>
        </p:spPr>
      </p:pic>
    </p:spTree>
    <p:extLst>
      <p:ext uri="{BB962C8B-B14F-4D97-AF65-F5344CB8AC3E}">
        <p14:creationId xmlns:p14="http://schemas.microsoft.com/office/powerpoint/2010/main" val="189462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5C4AC-CBC0-48A8-B46B-99FF1154C0E0}"/>
              </a:ext>
            </a:extLst>
          </p:cNvPr>
          <p:cNvSpPr>
            <a:spLocks noGrp="1"/>
          </p:cNvSpPr>
          <p:nvPr>
            <p:ph idx="1"/>
          </p:nvPr>
        </p:nvSpPr>
        <p:spPr>
          <a:xfrm>
            <a:off x="838200" y="457200"/>
            <a:ext cx="10515600" cy="6066692"/>
          </a:xfrm>
          <a:solidFill>
            <a:schemeClr val="accent4">
              <a:lumMod val="20000"/>
              <a:lumOff val="80000"/>
            </a:schemeClr>
          </a:solidFill>
        </p:spPr>
        <p:txBody>
          <a:bodyPr>
            <a:normAutofit lnSpcReduction="10000"/>
          </a:bodyPr>
          <a:lstStyle/>
          <a:p>
            <a:r>
              <a:rPr lang="en-US" cap="small" dirty="0"/>
              <a:t>116th CONGRESS</a:t>
            </a:r>
            <a:br>
              <a:rPr lang="en-US" dirty="0"/>
            </a:br>
            <a:r>
              <a:rPr lang="en-US" cap="small" dirty="0"/>
              <a:t>1st Session</a:t>
            </a:r>
            <a:endParaRPr lang="en-US" sz="6600" dirty="0"/>
          </a:p>
          <a:p>
            <a:pPr marL="0" marR="0" indent="0" algn="ctr">
              <a:lnSpc>
                <a:spcPct val="107000"/>
              </a:lnSpc>
              <a:spcBef>
                <a:spcPts val="0"/>
              </a:spcBef>
              <a:spcAft>
                <a:spcPts val="0"/>
              </a:spcAft>
              <a:buNone/>
            </a:pPr>
            <a:r>
              <a:rPr lang="en-US" sz="6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 R. 2599</a:t>
            </a:r>
            <a:endParaRPr lang="en-US" dirty="0"/>
          </a:p>
          <a:p>
            <a:pPr marL="0" indent="0">
              <a:buNone/>
            </a:pPr>
            <a:r>
              <a:rPr lang="en-US" dirty="0"/>
              <a:t>To amend the Public Health Service Act to require State educational agencies and tribal educational agencies receiving funds under section 520A of such Act to establish and implement a school-based student suicide awareness and prevention training policy and school threat assessment team policy, and for other purposes.</a:t>
            </a:r>
          </a:p>
          <a:p>
            <a:pPr marL="0" indent="0" algn="ctr">
              <a:buNone/>
            </a:pPr>
            <a:r>
              <a:rPr lang="en-US" dirty="0"/>
              <a:t>IN THE HOUSE OF REPRESENTATIVES</a:t>
            </a:r>
          </a:p>
          <a:p>
            <a:pPr marL="0" indent="0" algn="ctr">
              <a:buNone/>
            </a:pPr>
            <a:r>
              <a:rPr lang="en-US" cap="small" dirty="0"/>
              <a:t>May 8, 2019</a:t>
            </a:r>
            <a:endParaRPr lang="en-US" dirty="0"/>
          </a:p>
          <a:p>
            <a:pPr marL="0" indent="0">
              <a:buNone/>
            </a:pPr>
            <a:r>
              <a:rPr lang="en-US" dirty="0"/>
              <a:t>Mr. </a:t>
            </a:r>
            <a:r>
              <a:rPr lang="en-US" cap="small" dirty="0"/>
              <a:t>Peters</a:t>
            </a:r>
            <a:r>
              <a:rPr lang="en-US" dirty="0"/>
              <a:t> (for himself, Mr. </a:t>
            </a:r>
            <a:r>
              <a:rPr lang="en-US" cap="small" dirty="0"/>
              <a:t>Bilirakis</a:t>
            </a:r>
            <a:r>
              <a:rPr lang="en-US" dirty="0"/>
              <a:t>, Mr. </a:t>
            </a:r>
            <a:r>
              <a:rPr lang="en-US" cap="small" dirty="0" err="1"/>
              <a:t>Deutch</a:t>
            </a:r>
            <a:r>
              <a:rPr lang="en-US" dirty="0"/>
              <a:t>, and Mr. </a:t>
            </a:r>
            <a:r>
              <a:rPr lang="en-US" cap="small" dirty="0"/>
              <a:t>Fitzpatrick</a:t>
            </a:r>
            <a:r>
              <a:rPr lang="en-US" dirty="0"/>
              <a:t>) introduced the following bill; which was referred to the Committee on Energy and Commerce</a:t>
            </a:r>
          </a:p>
          <a:p>
            <a:endParaRPr lang="en-US" dirty="0"/>
          </a:p>
        </p:txBody>
      </p:sp>
    </p:spTree>
    <p:extLst>
      <p:ext uri="{BB962C8B-B14F-4D97-AF65-F5344CB8AC3E}">
        <p14:creationId xmlns:p14="http://schemas.microsoft.com/office/powerpoint/2010/main" val="409100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2A9D-52A6-414D-A66A-A660A8D6325D}"/>
              </a:ext>
            </a:extLst>
          </p:cNvPr>
          <p:cNvSpPr>
            <a:spLocks noGrp="1"/>
          </p:cNvSpPr>
          <p:nvPr>
            <p:ph type="title"/>
          </p:nvPr>
        </p:nvSpPr>
        <p:spPr>
          <a:xfrm>
            <a:off x="189186" y="365125"/>
            <a:ext cx="11666483" cy="1325563"/>
          </a:xfrm>
        </p:spPr>
        <p:txBody>
          <a:bodyPr/>
          <a:lstStyle/>
          <a:p>
            <a:pPr algn="ctr"/>
            <a:r>
              <a:rPr lang="en-US" dirty="0"/>
              <a:t> 	</a:t>
            </a:r>
            <a:r>
              <a:rPr lang="en-US" sz="3200" b="1" i="1" dirty="0">
                <a:latin typeface="Arial Black" pitchFamily="34" charset="0"/>
                <a:cs typeface="Times New Roman" pitchFamily="18" charset="0"/>
              </a:rPr>
              <a:t>Name Of Bill</a:t>
            </a:r>
          </a:p>
        </p:txBody>
      </p:sp>
      <p:sp>
        <p:nvSpPr>
          <p:cNvPr id="3" name="Content Placeholder 2">
            <a:extLst>
              <a:ext uri="{FF2B5EF4-FFF2-40B4-BE49-F238E27FC236}">
                <a16:creationId xmlns:a16="http://schemas.microsoft.com/office/drawing/2014/main" id="{54CAF100-E45B-42E0-8314-98D70F010618}"/>
              </a:ext>
            </a:extLst>
          </p:cNvPr>
          <p:cNvSpPr>
            <a:spLocks noGrp="1"/>
          </p:cNvSpPr>
          <p:nvPr>
            <p:ph idx="1"/>
          </p:nvPr>
        </p:nvSpPr>
        <p:spPr>
          <a:xfrm>
            <a:off x="2344615" y="1529862"/>
            <a:ext cx="7854462" cy="4519246"/>
          </a:xfrm>
        </p:spPr>
        <p:txBody>
          <a:bodyPr>
            <a:normAutofit fontScale="92500" lnSpcReduction="20000"/>
          </a:bodyPr>
          <a:lstStyle/>
          <a:p>
            <a:pPr marL="0" indent="0" algn="ctr">
              <a:buNone/>
            </a:pPr>
            <a:r>
              <a:rPr lang="en-US" b="1" cap="small" dirty="0"/>
              <a:t>116th CONGRESS</a:t>
            </a:r>
            <a:br>
              <a:rPr lang="en-US" b="1" dirty="0"/>
            </a:br>
            <a:r>
              <a:rPr lang="en-US" b="1" cap="small" dirty="0"/>
              <a:t>1st Session</a:t>
            </a:r>
          </a:p>
          <a:p>
            <a:pPr marL="0" indent="0" algn="ctr">
              <a:buNone/>
            </a:pPr>
            <a:r>
              <a:rPr lang="en-US" b="1" dirty="0">
                <a:latin typeface="Times New Roman" panose="02020603050405020304" pitchFamily="18" charset="0"/>
                <a:cs typeface="Times New Roman" panose="02020603050405020304" pitchFamily="18" charset="0"/>
              </a:rPr>
              <a:t>H.R. 2599</a:t>
            </a:r>
          </a:p>
          <a:p>
            <a:pPr marL="0" indent="0" algn="ctr">
              <a:buNone/>
            </a:pPr>
            <a:endParaRPr lang="en-US" sz="800" b="1" cap="small" dirty="0"/>
          </a:p>
          <a:p>
            <a:pPr marL="0" indent="0" algn="ctr">
              <a:buNone/>
            </a:pPr>
            <a:r>
              <a:rPr lang="en-US" sz="3500" b="1" dirty="0">
                <a:latin typeface="Times New Roman" panose="02020603050405020304" pitchFamily="18" charset="0"/>
                <a:cs typeface="Times New Roman" panose="02020603050405020304" pitchFamily="18" charset="0"/>
              </a:rPr>
              <a:t>The Suicide &amp;Threat Assessment Nationally Dedicated to Universal Prevention </a:t>
            </a:r>
          </a:p>
          <a:p>
            <a:pPr marL="0" indent="0" algn="ctr">
              <a:buNone/>
            </a:pPr>
            <a:r>
              <a:rPr lang="en-US" sz="3500" b="1" dirty="0">
                <a:latin typeface="Times New Roman" panose="02020603050405020304" pitchFamily="18" charset="0"/>
                <a:cs typeface="Times New Roman" panose="02020603050405020304" pitchFamily="18" charset="0"/>
              </a:rPr>
              <a:t>or the STANDUP Act of 2019</a:t>
            </a: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r>
              <a:rPr lang="en-US" b="1" dirty="0"/>
              <a:t>H.O.P.E.S.</a:t>
            </a:r>
          </a:p>
          <a:p>
            <a:pPr marL="0" indent="0" algn="ctr">
              <a:buNone/>
            </a:pPr>
            <a:r>
              <a:rPr lang="en-US" b="1" dirty="0"/>
              <a:t>Hooked on Preventing &amp; Ending Youth Suicide</a:t>
            </a:r>
          </a:p>
          <a:p>
            <a:pPr marL="0" indent="0">
              <a:buNone/>
            </a:pPr>
            <a:endParaRPr lang="en-US" dirty="0"/>
          </a:p>
        </p:txBody>
      </p:sp>
      <p:pic>
        <p:nvPicPr>
          <p:cNvPr id="4" name="Recorded Sound">
            <a:hlinkClick r:id="" action="ppaction://media"/>
            <a:extLst>
              <a:ext uri="{FF2B5EF4-FFF2-40B4-BE49-F238E27FC236}">
                <a16:creationId xmlns:a16="http://schemas.microsoft.com/office/drawing/2014/main" id="{E440F335-001B-4C5D-B54F-7E2A7E7D84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673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686AB-75C4-4724-ABA9-363D72536892}"/>
              </a:ext>
            </a:extLst>
          </p:cNvPr>
          <p:cNvSpPr>
            <a:spLocks noGrp="1"/>
          </p:cNvSpPr>
          <p:nvPr>
            <p:ph idx="1"/>
          </p:nvPr>
        </p:nvSpPr>
        <p:spPr>
          <a:xfrm>
            <a:off x="-1" y="281354"/>
            <a:ext cx="12027877" cy="6576646"/>
          </a:xfrm>
        </p:spPr>
        <p:txBody>
          <a:bodyPr>
            <a:noAutofit/>
          </a:bodyPr>
          <a:lstStyle/>
          <a:p>
            <a:r>
              <a:rPr lang="en-US" sz="3200" dirty="0"/>
              <a:t>Congressmen from multiple states support this federal bill. It was originally introduced by congressman Scott Peters (D-CA-52) and Gus Bilirakis (R-FL-12) </a:t>
            </a:r>
          </a:p>
          <a:p>
            <a:r>
              <a:rPr lang="en-US" sz="3200" dirty="0"/>
              <a:t>Co-sponsors include Theodore </a:t>
            </a:r>
            <a:r>
              <a:rPr lang="en-US" sz="3200" dirty="0" err="1"/>
              <a:t>Deutch</a:t>
            </a:r>
            <a:r>
              <a:rPr lang="en-US" sz="3200" dirty="0"/>
              <a:t> (D-FL-22), Brian Fitzpatrick (R-PA-1), Ann Fitzpatrick (D-AZ-2), Mike Quigley D-IL-5), Sean Maloney (D-NY-18), Debbie Wasserman Schultz (D-FL-23), Judy Chu (D-CA-27), Paul </a:t>
            </a:r>
            <a:r>
              <a:rPr lang="en-US" sz="3200" dirty="0" err="1"/>
              <a:t>Tonko</a:t>
            </a:r>
            <a:r>
              <a:rPr lang="en-US" sz="3200" dirty="0"/>
              <a:t> (D-NY-20), Jose Serrano (D-NY-15), Kathleen Rice (D-NY-4), and Drew Ferguson (R-GA-3). </a:t>
            </a:r>
          </a:p>
          <a:p>
            <a:r>
              <a:rPr lang="en-US" sz="3200" dirty="0"/>
              <a:t>Along with these representatives, the National Association of Social Workers (NASW) signed on to a Sandy Hook Promise letter to declare their support for the passing of the STANDUP Act. Sandy Hook Promise is a national non-profit social services agency founded by members who lost a relative in the Sandy Hook Elementary Mass School Shooting.</a:t>
            </a:r>
          </a:p>
        </p:txBody>
      </p:sp>
    </p:spTree>
    <p:extLst>
      <p:ext uri="{BB962C8B-B14F-4D97-AF65-F5344CB8AC3E}">
        <p14:creationId xmlns:p14="http://schemas.microsoft.com/office/powerpoint/2010/main" val="206013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149B-4571-400D-8774-8FC67E2D5F49}"/>
              </a:ext>
            </a:extLst>
          </p:cNvPr>
          <p:cNvSpPr>
            <a:spLocks noGrp="1"/>
          </p:cNvSpPr>
          <p:nvPr>
            <p:ph type="title"/>
          </p:nvPr>
        </p:nvSpPr>
        <p:spPr/>
        <p:txBody>
          <a:bodyPr>
            <a:normAutofit/>
          </a:bodyPr>
          <a:lstStyle/>
          <a:p>
            <a:r>
              <a:rPr lang="en-US" sz="6600" b="1" dirty="0"/>
              <a:t>CURRENT CONTEXT</a:t>
            </a:r>
          </a:p>
        </p:txBody>
      </p:sp>
      <p:sp>
        <p:nvSpPr>
          <p:cNvPr id="3" name="Content Placeholder 2">
            <a:extLst>
              <a:ext uri="{FF2B5EF4-FFF2-40B4-BE49-F238E27FC236}">
                <a16:creationId xmlns:a16="http://schemas.microsoft.com/office/drawing/2014/main" id="{721F4A81-32B8-4DA2-9C95-2959A737E7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4908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704EA-8B34-4616-8DE5-BA885CE4DDB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6000" b="1" dirty="0">
                <a:effectLst>
                  <a:outerShdw blurRad="38100" dist="38100" dir="2700000" algn="tl">
                    <a:srgbClr val="000000">
                      <a:alpha val="43137"/>
                    </a:srgbClr>
                  </a:outerShdw>
                </a:effectLst>
              </a:rPr>
              <a:t>SCHOOLS ARE A KEY SETTING FOR SUICIDE PREVENTION.</a:t>
            </a:r>
          </a:p>
        </p:txBody>
      </p:sp>
    </p:spTree>
    <p:extLst>
      <p:ext uri="{BB962C8B-B14F-4D97-AF65-F5344CB8AC3E}">
        <p14:creationId xmlns:p14="http://schemas.microsoft.com/office/powerpoint/2010/main" val="114507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7969-C3AB-43E4-ADEF-EC46988CC608}"/>
              </a:ext>
            </a:extLst>
          </p:cNvPr>
          <p:cNvSpPr>
            <a:spLocks noGrp="1"/>
          </p:cNvSpPr>
          <p:nvPr>
            <p:ph type="title"/>
          </p:nvPr>
        </p:nvSpPr>
        <p:spPr/>
        <p:txBody>
          <a:bodyPr/>
          <a:lstStyle/>
          <a:p>
            <a:r>
              <a:rPr lang="en-US" dirty="0"/>
              <a:t>H.R. 2599</a:t>
            </a:r>
          </a:p>
        </p:txBody>
      </p:sp>
      <p:sp>
        <p:nvSpPr>
          <p:cNvPr id="3" name="Content Placeholder 2">
            <a:extLst>
              <a:ext uri="{FF2B5EF4-FFF2-40B4-BE49-F238E27FC236}">
                <a16:creationId xmlns:a16="http://schemas.microsoft.com/office/drawing/2014/main" id="{E1498DDE-1F8B-40AE-9355-3F7E430F204A}"/>
              </a:ext>
            </a:extLst>
          </p:cNvPr>
          <p:cNvSpPr>
            <a:spLocks noGrp="1"/>
          </p:cNvSpPr>
          <p:nvPr>
            <p:ph idx="1"/>
          </p:nvPr>
        </p:nvSpPr>
        <p:spPr/>
        <p:txBody>
          <a:bodyPr>
            <a:normAutofit/>
          </a:bodyPr>
          <a:lstStyle/>
          <a:p>
            <a:pPr marL="0" indent="0" algn="ctr">
              <a:buNone/>
            </a:pPr>
            <a:r>
              <a:rPr lang="en-US" sz="5400" dirty="0">
                <a:latin typeface="Aharoni" panose="02010803020104030203" pitchFamily="2" charset="-79"/>
                <a:cs typeface="Aharoni" panose="02010803020104030203" pitchFamily="2" charset="-79"/>
              </a:rPr>
              <a:t>THIS PROPOSED BILL* IS STILL PENDING AND NO DATE HAS BEEN SET TO MOVE IT FORWARD.</a:t>
            </a:r>
          </a:p>
          <a:p>
            <a:pPr marL="0" indent="0">
              <a:buNone/>
            </a:pPr>
            <a:r>
              <a:rPr lang="en-US" sz="3600" dirty="0">
                <a:latin typeface="Times New Roman" panose="02020603050405020304" pitchFamily="18" charset="0"/>
                <a:cs typeface="Times New Roman" panose="02020603050405020304" pitchFamily="18" charset="0"/>
              </a:rPr>
              <a:t>*ADVOCACY IS NEEDED TO GET IT ON THE CALENDAR TO BE PASSED.</a:t>
            </a:r>
          </a:p>
        </p:txBody>
      </p:sp>
    </p:spTree>
    <p:extLst>
      <p:ext uri="{BB962C8B-B14F-4D97-AF65-F5344CB8AC3E}">
        <p14:creationId xmlns:p14="http://schemas.microsoft.com/office/powerpoint/2010/main" val="220022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090E-376C-496B-B763-708456064880}"/>
              </a:ext>
            </a:extLst>
          </p:cNvPr>
          <p:cNvSpPr>
            <a:spLocks noGrp="1"/>
          </p:cNvSpPr>
          <p:nvPr>
            <p:ph type="title"/>
          </p:nvPr>
        </p:nvSpPr>
        <p:spPr>
          <a:xfrm>
            <a:off x="838200" y="681037"/>
            <a:ext cx="10515600" cy="1325563"/>
          </a:xfrm>
        </p:spPr>
        <p:txBody>
          <a:bodyPr>
            <a:normAutofit fontScale="90000"/>
          </a:bodyPr>
          <a:lstStyle/>
          <a:p>
            <a:pPr marL="0" indent="0" algn="ctr"/>
            <a:r>
              <a:rPr lang="en-US" b="1" dirty="0"/>
              <a:t>H.R. 2599 </a:t>
            </a:r>
            <a:br>
              <a:rPr lang="en-US" b="1" dirty="0"/>
            </a:br>
            <a:r>
              <a:rPr lang="en-US" b="1" dirty="0"/>
              <a:t>IN THE HOUSE OF REPRESENTATIVES</a:t>
            </a:r>
            <a:br>
              <a:rPr lang="en-US" b="1" dirty="0"/>
            </a:br>
            <a:r>
              <a:rPr lang="en-US" b="1" cap="small" dirty="0"/>
              <a:t>May 8, 2019</a:t>
            </a:r>
            <a:br>
              <a:rPr lang="en-US" dirty="0"/>
            </a:br>
            <a:endParaRPr lang="en-US" dirty="0"/>
          </a:p>
        </p:txBody>
      </p:sp>
      <p:sp>
        <p:nvSpPr>
          <p:cNvPr id="3" name="Content Placeholder 2">
            <a:extLst>
              <a:ext uri="{FF2B5EF4-FFF2-40B4-BE49-F238E27FC236}">
                <a16:creationId xmlns:a16="http://schemas.microsoft.com/office/drawing/2014/main" id="{C5319968-FEEB-49E7-9692-9431D5C40CA3}"/>
              </a:ext>
            </a:extLst>
          </p:cNvPr>
          <p:cNvSpPr>
            <a:spLocks noGrp="1"/>
          </p:cNvSpPr>
          <p:nvPr>
            <p:ph idx="1"/>
          </p:nvPr>
        </p:nvSpPr>
        <p:spPr/>
        <p:txBody>
          <a:bodyPr/>
          <a:lstStyle/>
          <a:p>
            <a:r>
              <a:rPr lang="en-US" dirty="0"/>
              <a:t>Introduced and supported  in House of Representatives</a:t>
            </a:r>
          </a:p>
          <a:p>
            <a:pPr marL="0" indent="0">
              <a:buNone/>
            </a:pPr>
            <a:r>
              <a:rPr lang="en-US" dirty="0"/>
              <a:t>	- Scott Peters (D-CA-52)</a:t>
            </a:r>
          </a:p>
          <a:p>
            <a:pPr marL="0" indent="0">
              <a:buNone/>
            </a:pPr>
            <a:r>
              <a:rPr lang="en-US" dirty="0"/>
              <a:t>	- Gus Bilirakis (R-FL-12)</a:t>
            </a:r>
          </a:p>
          <a:p>
            <a:r>
              <a:rPr lang="en-US" dirty="0"/>
              <a:t>Co-sponsors (35 total)</a:t>
            </a:r>
          </a:p>
          <a:p>
            <a:pPr marL="457200" lvl="1" indent="0">
              <a:buNone/>
            </a:pPr>
            <a:r>
              <a:rPr lang="en-US" dirty="0"/>
              <a:t>   	 -Theodore </a:t>
            </a:r>
            <a:r>
              <a:rPr lang="en-US" dirty="0" err="1"/>
              <a:t>Deutch</a:t>
            </a:r>
            <a:r>
              <a:rPr lang="en-US" dirty="0"/>
              <a:t> (D)			</a:t>
            </a:r>
          </a:p>
          <a:p>
            <a:pPr marL="457200" lvl="1" indent="0">
              <a:buNone/>
            </a:pPr>
            <a:r>
              <a:rPr lang="en-US" dirty="0"/>
              <a:t>        -Brian Fitzpatrick (R)			</a:t>
            </a:r>
          </a:p>
          <a:p>
            <a:pPr marL="457200" lvl="1" indent="0">
              <a:buNone/>
            </a:pPr>
            <a:r>
              <a:rPr lang="en-US" dirty="0"/>
              <a:t>        -Ann Fitzpatrick (D)		</a:t>
            </a:r>
          </a:p>
          <a:p>
            <a:pPr marL="457200" lvl="1" indent="0">
              <a:buNone/>
            </a:pPr>
            <a:r>
              <a:rPr lang="en-US" dirty="0"/>
              <a:t>	 -Mike Quigley (D)			</a:t>
            </a:r>
          </a:p>
          <a:p>
            <a:pPr marL="457200" lvl="1" indent="0">
              <a:buNone/>
            </a:pPr>
            <a:r>
              <a:rPr lang="en-US" dirty="0"/>
              <a:t>       -Drew Ferguson (R)</a:t>
            </a:r>
          </a:p>
        </p:txBody>
      </p:sp>
    </p:spTree>
    <p:extLst>
      <p:ext uri="{BB962C8B-B14F-4D97-AF65-F5344CB8AC3E}">
        <p14:creationId xmlns:p14="http://schemas.microsoft.com/office/powerpoint/2010/main" val="806462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6BC0-973D-405E-93FF-98430FF3E35D}"/>
              </a:ext>
            </a:extLst>
          </p:cNvPr>
          <p:cNvSpPr>
            <a:spLocks noGrp="1"/>
          </p:cNvSpPr>
          <p:nvPr>
            <p:ph type="title"/>
          </p:nvPr>
        </p:nvSpPr>
        <p:spPr/>
        <p:txBody>
          <a:bodyPr/>
          <a:lstStyle/>
          <a:p>
            <a:pPr algn="ctr"/>
            <a:r>
              <a:rPr lang="en-US" dirty="0"/>
              <a:t>H.R. 2599</a:t>
            </a:r>
          </a:p>
        </p:txBody>
      </p:sp>
      <p:sp>
        <p:nvSpPr>
          <p:cNvPr id="3" name="Content Placeholder 2">
            <a:extLst>
              <a:ext uri="{FF2B5EF4-FFF2-40B4-BE49-F238E27FC236}">
                <a16:creationId xmlns:a16="http://schemas.microsoft.com/office/drawing/2014/main" id="{6B0082E5-6B27-41FC-97E8-F03F2B59867D}"/>
              </a:ext>
            </a:extLst>
          </p:cNvPr>
          <p:cNvSpPr>
            <a:spLocks noGrp="1"/>
          </p:cNvSpPr>
          <p:nvPr>
            <p:ph idx="1"/>
          </p:nvPr>
        </p:nvSpPr>
        <p:spPr/>
        <p:txBody>
          <a:bodyPr/>
          <a:lstStyle/>
          <a:p>
            <a:r>
              <a:rPr lang="en-US" dirty="0"/>
              <a:t>COMMITTEE </a:t>
            </a:r>
          </a:p>
          <a:p>
            <a:pPr marL="0" indent="0">
              <a:buNone/>
            </a:pPr>
            <a:r>
              <a:rPr lang="en-US" dirty="0"/>
              <a:t>    05/08/2019 </a:t>
            </a:r>
          </a:p>
          <a:p>
            <a:pPr marL="0" indent="0">
              <a:buNone/>
            </a:pPr>
            <a:r>
              <a:rPr lang="en-US" dirty="0"/>
              <a:t>    HOUSE – Energy and Commerce</a:t>
            </a:r>
          </a:p>
          <a:p>
            <a:pPr marL="0" indent="0">
              <a:buNone/>
            </a:pPr>
            <a:endParaRPr lang="en-US" dirty="0"/>
          </a:p>
          <a:p>
            <a:pPr marL="0" indent="0">
              <a:buNone/>
            </a:pPr>
            <a:r>
              <a:rPr lang="en-US" dirty="0"/>
              <a:t>Latest Action:  Referred to the House Committee on Energy and Commerce</a:t>
            </a:r>
          </a:p>
        </p:txBody>
      </p:sp>
    </p:spTree>
    <p:extLst>
      <p:ext uri="{BB962C8B-B14F-4D97-AF65-F5344CB8AC3E}">
        <p14:creationId xmlns:p14="http://schemas.microsoft.com/office/powerpoint/2010/main" val="103869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E45A-96EF-4B6A-9CE9-764242D4B349}"/>
              </a:ext>
            </a:extLst>
          </p:cNvPr>
          <p:cNvSpPr>
            <a:spLocks noGrp="1"/>
          </p:cNvSpPr>
          <p:nvPr>
            <p:ph type="title"/>
          </p:nvPr>
        </p:nvSpPr>
        <p:spPr/>
        <p:txBody>
          <a:bodyPr/>
          <a:lstStyle/>
          <a:p>
            <a:pPr algn="ctr"/>
            <a:r>
              <a:rPr lang="en-US" dirty="0"/>
              <a:t>H.R. 2599 </a:t>
            </a:r>
            <a:br>
              <a:rPr lang="en-US" dirty="0"/>
            </a:br>
            <a:r>
              <a:rPr lang="en-US" dirty="0"/>
              <a:t>  States with Suicide Prevention Legislation</a:t>
            </a:r>
          </a:p>
        </p:txBody>
      </p:sp>
      <p:sp>
        <p:nvSpPr>
          <p:cNvPr id="3" name="Content Placeholder 2">
            <a:extLst>
              <a:ext uri="{FF2B5EF4-FFF2-40B4-BE49-F238E27FC236}">
                <a16:creationId xmlns:a16="http://schemas.microsoft.com/office/drawing/2014/main" id="{E0C8C3F2-067D-4DA4-9E2F-1597B3D47BDC}"/>
              </a:ext>
            </a:extLst>
          </p:cNvPr>
          <p:cNvSpPr>
            <a:spLocks noGrp="1"/>
          </p:cNvSpPr>
          <p:nvPr>
            <p:ph idx="1"/>
          </p:nvPr>
        </p:nvSpPr>
        <p:spPr>
          <a:xfrm>
            <a:off x="314960" y="1825625"/>
            <a:ext cx="11562080" cy="4187190"/>
          </a:xfrm>
        </p:spPr>
        <p:txBody>
          <a:bodyPr>
            <a:normAutofit/>
          </a:bodyPr>
          <a:lstStyle/>
          <a:p>
            <a:pPr marL="0" indent="0">
              <a:buNone/>
            </a:pPr>
            <a:r>
              <a:rPr lang="en-US" dirty="0"/>
              <a:t>As of 2018, at least ten bills have been enacted around suicide prevention in schools in the following states:</a:t>
            </a:r>
            <a:endParaRPr lang="en-US" sz="800" dirty="0"/>
          </a:p>
          <a:p>
            <a:pPr marL="914400" lvl="2" indent="0">
              <a:buNone/>
            </a:pPr>
            <a:r>
              <a:rPr lang="en-US" sz="2800" dirty="0"/>
              <a:t>	Colorado			Kentucky</a:t>
            </a:r>
          </a:p>
          <a:p>
            <a:pPr marL="914400" lvl="2" indent="0">
              <a:buNone/>
            </a:pPr>
            <a:r>
              <a:rPr lang="en-US" sz="2800" dirty="0"/>
              <a:t>	Idaho				Rhode Island</a:t>
            </a:r>
          </a:p>
          <a:p>
            <a:pPr marL="914400" lvl="2" indent="0">
              <a:buNone/>
            </a:pPr>
            <a:r>
              <a:rPr lang="en-US" sz="2800" dirty="0"/>
              <a:t>	Indiana			Utah</a:t>
            </a:r>
          </a:p>
          <a:p>
            <a:pPr marL="914400" lvl="2" indent="0">
              <a:buNone/>
            </a:pPr>
            <a:r>
              <a:rPr lang="en-US" sz="2800" dirty="0"/>
              <a:t>	Iowa				New Mexico</a:t>
            </a:r>
          </a:p>
          <a:p>
            <a:pPr marL="914400" lvl="2" indent="0">
              <a:buNone/>
            </a:pPr>
            <a:endParaRPr lang="en-US" sz="2800" dirty="0"/>
          </a:p>
          <a:p>
            <a:pPr marL="0" indent="0" algn="ctr">
              <a:buNone/>
            </a:pPr>
            <a:r>
              <a:rPr lang="en-US" dirty="0"/>
              <a:t>In 2019, Senate introduced S.2492:  Suicide Training and Awareness Nationally Delivered for Universal Prevention Act of 2019</a:t>
            </a:r>
          </a:p>
          <a:p>
            <a:pPr marL="914400" lvl="2" indent="0">
              <a:buNone/>
            </a:pPr>
            <a:endParaRPr lang="en-US" sz="2800" dirty="0"/>
          </a:p>
          <a:p>
            <a:pPr marL="914400" lvl="2" indent="0">
              <a:buNone/>
            </a:pPr>
            <a:endParaRPr lang="en-US" sz="2800" dirty="0"/>
          </a:p>
        </p:txBody>
      </p:sp>
      <p:sp>
        <p:nvSpPr>
          <p:cNvPr id="4" name="Rectangle 3">
            <a:extLst>
              <a:ext uri="{FF2B5EF4-FFF2-40B4-BE49-F238E27FC236}">
                <a16:creationId xmlns:a16="http://schemas.microsoft.com/office/drawing/2014/main" id="{160EB92D-CC94-4E89-87EB-1935C8D0FD1D}"/>
              </a:ext>
            </a:extLst>
          </p:cNvPr>
          <p:cNvSpPr/>
          <p:nvPr/>
        </p:nvSpPr>
        <p:spPr>
          <a:xfrm>
            <a:off x="91440" y="6012815"/>
            <a:ext cx="11785600" cy="7435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dirty="0">
                <a:solidFill>
                  <a:schemeClr val="tx1"/>
                </a:solidFill>
                <a:hlinkClick r:id="rId2">
                  <a:extLst>
                    <a:ext uri="{A12FA001-AC4F-418D-AE19-62706E023703}">
                      <ahyp:hlinkClr xmlns:ahyp="http://schemas.microsoft.com/office/drawing/2018/hyperlinkcolor" val="tx"/>
                    </a:ext>
                  </a:extLst>
                </a:hlinkClick>
              </a:rPr>
              <a:t>https://www.educationdive.com/news/at-least-8-states-this-year-have-passed-laws-related-to-youth-suicide-preve/532835/</a:t>
            </a:r>
            <a:endParaRPr lang="en-US" dirty="0">
              <a:solidFill>
                <a:schemeClr val="tx1"/>
              </a:solidFill>
            </a:endParaRPr>
          </a:p>
        </p:txBody>
      </p:sp>
    </p:spTree>
    <p:extLst>
      <p:ext uri="{BB962C8B-B14F-4D97-AF65-F5344CB8AC3E}">
        <p14:creationId xmlns:p14="http://schemas.microsoft.com/office/powerpoint/2010/main" val="362288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E78A-6812-4B22-92CB-FB5A4B072B62}"/>
              </a:ext>
            </a:extLst>
          </p:cNvPr>
          <p:cNvSpPr>
            <a:spLocks noGrp="1"/>
          </p:cNvSpPr>
          <p:nvPr>
            <p:ph type="title"/>
          </p:nvPr>
        </p:nvSpPr>
        <p:spPr/>
        <p:txBody>
          <a:bodyPr>
            <a:normAutofit/>
          </a:bodyPr>
          <a:lstStyle/>
          <a:p>
            <a:pPr algn="ctr"/>
            <a:r>
              <a:rPr lang="en-US" sz="5400" dirty="0">
                <a:latin typeface="Aharoni" panose="02010803020104030203" pitchFamily="2" charset="-79"/>
                <a:cs typeface="Aharoni" panose="02010803020104030203" pitchFamily="2" charset="-79"/>
              </a:rPr>
              <a:t>LET NO YOUTH END LIFE</a:t>
            </a:r>
          </a:p>
        </p:txBody>
      </p:sp>
      <p:sp>
        <p:nvSpPr>
          <p:cNvPr id="3" name="Content Placeholder 2">
            <a:extLst>
              <a:ext uri="{FF2B5EF4-FFF2-40B4-BE49-F238E27FC236}">
                <a16:creationId xmlns:a16="http://schemas.microsoft.com/office/drawing/2014/main" id="{F1B65857-9E22-4D9C-AA9E-3A26EA2FF1B9}"/>
              </a:ext>
            </a:extLst>
          </p:cNvPr>
          <p:cNvSpPr>
            <a:spLocks noGrp="1"/>
          </p:cNvSpPr>
          <p:nvPr>
            <p:ph idx="1"/>
          </p:nvPr>
        </p:nvSpPr>
        <p:spPr>
          <a:xfrm>
            <a:off x="838200" y="1512277"/>
            <a:ext cx="10515600" cy="5152292"/>
          </a:xfrm>
        </p:spPr>
        <p:txBody>
          <a:bodyPr>
            <a:noAutofit/>
          </a:bodyPr>
          <a:lstStyle/>
          <a:p>
            <a:r>
              <a:rPr lang="en-US" sz="3200" dirty="0"/>
              <a:t>The value Americans place on youth and life itself is also part of the framework. This value serves as the anchor of the framework. </a:t>
            </a:r>
          </a:p>
          <a:p>
            <a:r>
              <a:rPr lang="en-US" sz="3200" dirty="0"/>
              <a:t>Saying (“Let No”) “Youth End Life” reframes the term “Youth Suicide” to point out that it is about death taking place far too soon, in a culture that highly prizes the joy of youth and the hope of a long life. </a:t>
            </a:r>
          </a:p>
          <a:p>
            <a:r>
              <a:rPr lang="en-US" sz="3200" dirty="0"/>
              <a:t>Youth itself and the end of life are at different ends of a continuum, and we should do all we can to prevent the loss of life—and certainly young life.</a:t>
            </a:r>
          </a:p>
        </p:txBody>
      </p:sp>
    </p:spTree>
    <p:extLst>
      <p:ext uri="{BB962C8B-B14F-4D97-AF65-F5344CB8AC3E}">
        <p14:creationId xmlns:p14="http://schemas.microsoft.com/office/powerpoint/2010/main" val="8686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6AE1-A3FB-4FE0-863E-EC6E29A2606B}"/>
              </a:ext>
            </a:extLst>
          </p:cNvPr>
          <p:cNvSpPr>
            <a:spLocks noGrp="1"/>
          </p:cNvSpPr>
          <p:nvPr>
            <p:ph type="title"/>
          </p:nvPr>
        </p:nvSpPr>
        <p:spPr/>
        <p:txBody>
          <a:bodyPr/>
          <a:lstStyle/>
          <a:p>
            <a:r>
              <a:rPr lang="en-US" dirty="0"/>
              <a:t>Advocacy plan:  Vote “YES on H.R. 2599</a:t>
            </a:r>
          </a:p>
        </p:txBody>
      </p:sp>
      <p:sp>
        <p:nvSpPr>
          <p:cNvPr id="3" name="Content Placeholder 2">
            <a:extLst>
              <a:ext uri="{FF2B5EF4-FFF2-40B4-BE49-F238E27FC236}">
                <a16:creationId xmlns:a16="http://schemas.microsoft.com/office/drawing/2014/main" id="{51E62118-BA53-4852-9C01-5E3BDF37A034}"/>
              </a:ext>
            </a:extLst>
          </p:cNvPr>
          <p:cNvSpPr>
            <a:spLocks noGrp="1"/>
          </p:cNvSpPr>
          <p:nvPr>
            <p:ph idx="1"/>
          </p:nvPr>
        </p:nvSpPr>
        <p:spPr/>
        <p:txBody>
          <a:bodyPr>
            <a:normAutofit/>
          </a:bodyPr>
          <a:lstStyle/>
          <a:p>
            <a:r>
              <a:rPr lang="en-US" sz="4400" dirty="0"/>
              <a:t>Our brand “Let No Youth End Life” recognizes that solutions require collective participation from the mass public.</a:t>
            </a:r>
          </a:p>
          <a:p>
            <a:r>
              <a:rPr lang="en-US" sz="4400" dirty="0"/>
              <a:t>The framework focuses on political and environmental factors that contribute to the youth suicide problem. </a:t>
            </a:r>
          </a:p>
        </p:txBody>
      </p:sp>
    </p:spTree>
    <p:extLst>
      <p:ext uri="{BB962C8B-B14F-4D97-AF65-F5344CB8AC3E}">
        <p14:creationId xmlns:p14="http://schemas.microsoft.com/office/powerpoint/2010/main" val="773652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11AA-A8B1-4E09-BF7D-277269C92FAD}"/>
              </a:ext>
            </a:extLst>
          </p:cNvPr>
          <p:cNvSpPr>
            <a:spLocks noGrp="1"/>
          </p:cNvSpPr>
          <p:nvPr>
            <p:ph type="title"/>
          </p:nvPr>
        </p:nvSpPr>
        <p:spPr/>
        <p:txBody>
          <a:bodyPr/>
          <a:lstStyle/>
          <a:p>
            <a:r>
              <a:rPr lang="en-US" dirty="0"/>
              <a:t>Advocacy Plan: Focus and Target Population</a:t>
            </a:r>
          </a:p>
        </p:txBody>
      </p:sp>
      <p:sp>
        <p:nvSpPr>
          <p:cNvPr id="3" name="Content Placeholder 2">
            <a:extLst>
              <a:ext uri="{FF2B5EF4-FFF2-40B4-BE49-F238E27FC236}">
                <a16:creationId xmlns:a16="http://schemas.microsoft.com/office/drawing/2014/main" id="{0454D84E-8FCC-484A-A12A-3F4ACC9718C2}"/>
              </a:ext>
            </a:extLst>
          </p:cNvPr>
          <p:cNvSpPr>
            <a:spLocks noGrp="1"/>
          </p:cNvSpPr>
          <p:nvPr>
            <p:ph idx="1"/>
          </p:nvPr>
        </p:nvSpPr>
        <p:spPr/>
        <p:txBody>
          <a:bodyPr>
            <a:normAutofit lnSpcReduction="10000"/>
          </a:bodyPr>
          <a:lstStyle/>
          <a:p>
            <a:pPr marL="0" indent="0">
              <a:buNone/>
            </a:pPr>
            <a:r>
              <a:rPr lang="en-US" sz="4000" dirty="0"/>
              <a:t>FOCUS:   Suicide Prevention</a:t>
            </a:r>
          </a:p>
          <a:p>
            <a:pPr marL="0" indent="0">
              <a:buNone/>
            </a:pPr>
            <a:endParaRPr lang="en-US" sz="4000" dirty="0"/>
          </a:p>
          <a:p>
            <a:pPr marL="0" indent="0">
              <a:buNone/>
            </a:pPr>
            <a:r>
              <a:rPr lang="en-US" sz="4000" dirty="0"/>
              <a:t>TARGET:  Youth*</a:t>
            </a:r>
          </a:p>
          <a:p>
            <a:pPr marL="0" indent="0">
              <a:buNone/>
            </a:pPr>
            <a:endParaRPr lang="en-US" sz="4000" dirty="0"/>
          </a:p>
          <a:p>
            <a:pPr marL="0" indent="0">
              <a:buNone/>
            </a:pPr>
            <a:r>
              <a:rPr lang="en-US" sz="4000" dirty="0"/>
              <a:t>*Begin with Youth in Tennessee and then reach out to other states to ensure all states are advocating to get this bill on the calendar.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059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8E12-5850-47AA-8EB3-B9A04746A62C}"/>
              </a:ext>
            </a:extLst>
          </p:cNvPr>
          <p:cNvSpPr>
            <a:spLocks noGrp="1"/>
          </p:cNvSpPr>
          <p:nvPr>
            <p:ph type="title"/>
          </p:nvPr>
        </p:nvSpPr>
        <p:spPr/>
        <p:txBody>
          <a:bodyPr>
            <a:normAutofit/>
          </a:bodyPr>
          <a:lstStyle/>
          <a:p>
            <a:pPr algn="ctr"/>
            <a:r>
              <a:rPr lang="en-US" sz="3200" b="1" dirty="0">
                <a:latin typeface="Arial Black" pitchFamily="34" charset="0"/>
              </a:rPr>
              <a:t>Purpose of Advocacy Plan</a:t>
            </a:r>
          </a:p>
        </p:txBody>
      </p:sp>
      <p:sp>
        <p:nvSpPr>
          <p:cNvPr id="3" name="Content Placeholder 2">
            <a:extLst>
              <a:ext uri="{FF2B5EF4-FFF2-40B4-BE49-F238E27FC236}">
                <a16:creationId xmlns:a16="http://schemas.microsoft.com/office/drawing/2014/main" id="{0B43584C-41C9-40C2-A5A3-6593CCCB8E64}"/>
              </a:ext>
            </a:extLst>
          </p:cNvPr>
          <p:cNvSpPr>
            <a:spLocks noGrp="1"/>
          </p:cNvSpPr>
          <p:nvPr>
            <p:ph idx="1"/>
          </p:nvPr>
        </p:nvSpPr>
        <p:spPr/>
        <p:txBody>
          <a:bodyPr>
            <a:normAutofit/>
          </a:bodyPr>
          <a:lstStyle/>
          <a:p>
            <a:pPr marL="0" indent="0">
              <a:buNone/>
            </a:pPr>
            <a:r>
              <a:rPr lang="en-US" dirty="0"/>
              <a:t>The group will be advocating for the passing of the H.R. 2599 bill. </a:t>
            </a:r>
          </a:p>
          <a:p>
            <a:pPr marL="0" indent="0">
              <a:buNone/>
            </a:pPr>
            <a:r>
              <a:rPr lang="en-US" dirty="0"/>
              <a:t>The passing of this bill would implement policies in the school system that have been proven effective through evidence-based research in reducing the rates of;</a:t>
            </a:r>
          </a:p>
          <a:p>
            <a:r>
              <a:rPr lang="en-US" dirty="0"/>
              <a:t> suicide </a:t>
            </a:r>
          </a:p>
          <a:p>
            <a:r>
              <a:rPr lang="en-US" dirty="0"/>
              <a:t>bullying </a:t>
            </a:r>
          </a:p>
          <a:p>
            <a:r>
              <a:rPr lang="en-US" dirty="0"/>
              <a:t>aggression</a:t>
            </a:r>
          </a:p>
        </p:txBody>
      </p:sp>
      <p:pic>
        <p:nvPicPr>
          <p:cNvPr id="4" name="Recorded Sound">
            <a:hlinkClick r:id="" action="ppaction://media"/>
            <a:extLst>
              <a:ext uri="{FF2B5EF4-FFF2-40B4-BE49-F238E27FC236}">
                <a16:creationId xmlns:a16="http://schemas.microsoft.com/office/drawing/2014/main" id="{9DE18436-0B51-4143-BF9C-F2846A87E1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4636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52A3-B13C-498D-8588-CA6DEBE4538D}"/>
              </a:ext>
            </a:extLst>
          </p:cNvPr>
          <p:cNvSpPr>
            <a:spLocks noGrp="1"/>
          </p:cNvSpPr>
          <p:nvPr>
            <p:ph type="title"/>
          </p:nvPr>
        </p:nvSpPr>
        <p:spPr/>
        <p:txBody>
          <a:bodyPr>
            <a:normAutofit/>
          </a:bodyPr>
          <a:lstStyle/>
          <a:p>
            <a:pPr algn="ctr"/>
            <a:r>
              <a:rPr lang="en-US" sz="6000" b="1" dirty="0">
                <a:effectLst>
                  <a:outerShdw blurRad="38100" dist="38100" dir="2700000" algn="tl">
                    <a:srgbClr val="000000">
                      <a:alpha val="43137"/>
                    </a:srgbClr>
                  </a:outerShdw>
                </a:effectLst>
              </a:rPr>
              <a:t>Elevator Pitch</a:t>
            </a:r>
          </a:p>
        </p:txBody>
      </p:sp>
      <p:sp>
        <p:nvSpPr>
          <p:cNvPr id="3" name="Content Placeholder 2">
            <a:extLst>
              <a:ext uri="{FF2B5EF4-FFF2-40B4-BE49-F238E27FC236}">
                <a16:creationId xmlns:a16="http://schemas.microsoft.com/office/drawing/2014/main" id="{3BF26045-F5A6-471D-9656-FC71AEE7EB58}"/>
              </a:ext>
            </a:extLst>
          </p:cNvPr>
          <p:cNvSpPr>
            <a:spLocks noGrp="1"/>
          </p:cNvSpPr>
          <p:nvPr>
            <p:ph idx="1"/>
          </p:nvPr>
        </p:nvSpPr>
        <p:spPr/>
        <p:txBody>
          <a:bodyPr/>
          <a:lstStyle/>
          <a:p>
            <a:pPr marL="0" indent="0">
              <a:buNone/>
            </a:pPr>
            <a:r>
              <a:rPr lang="en-US" dirty="0"/>
              <a:t>It hurts us to hear that youths are ending their lives by committed suicide and I am tired of seeing nothing being done about it or trying to prevent it. I am advocating the STAND-UP 2019 which amend the bill to fund institutions surrounding suicide awareness and prevention. Did you know that suicide is the second leading cause of death among youth 10 to 24 years old in the U.S?  Our children are our future.  Don’t you hate that our children are choosing to take their lives. Follow our Facebook and stand with me to advocate for the STAND-UP Act 2019, to help our children live. </a:t>
            </a:r>
          </a:p>
        </p:txBody>
      </p:sp>
    </p:spTree>
    <p:extLst>
      <p:ext uri="{BB962C8B-B14F-4D97-AF65-F5344CB8AC3E}">
        <p14:creationId xmlns:p14="http://schemas.microsoft.com/office/powerpoint/2010/main" val="210436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A6F9-35DD-4EAC-9E5B-803425D4EE7B}"/>
              </a:ext>
            </a:extLst>
          </p:cNvPr>
          <p:cNvSpPr>
            <a:spLocks noGrp="1"/>
          </p:cNvSpPr>
          <p:nvPr>
            <p:ph type="title"/>
          </p:nvPr>
        </p:nvSpPr>
        <p:spPr/>
        <p:txBody>
          <a:bodyPr/>
          <a:lstStyle/>
          <a:p>
            <a:pPr algn="ctr"/>
            <a:r>
              <a:rPr lang="en-US" b="1" dirty="0"/>
              <a:t>Justification</a:t>
            </a:r>
          </a:p>
        </p:txBody>
      </p:sp>
      <p:sp>
        <p:nvSpPr>
          <p:cNvPr id="3" name="Content Placeholder 2">
            <a:extLst>
              <a:ext uri="{FF2B5EF4-FFF2-40B4-BE49-F238E27FC236}">
                <a16:creationId xmlns:a16="http://schemas.microsoft.com/office/drawing/2014/main" id="{7B7395CF-2123-4F90-84CB-3FEF30301903}"/>
              </a:ext>
            </a:extLst>
          </p:cNvPr>
          <p:cNvSpPr>
            <a:spLocks noGrp="1"/>
          </p:cNvSpPr>
          <p:nvPr>
            <p:ph idx="1"/>
          </p:nvPr>
        </p:nvSpPr>
        <p:spPr/>
        <p:txBody>
          <a:bodyPr/>
          <a:lstStyle/>
          <a:p>
            <a:pPr marL="0" indent="0">
              <a:buNone/>
            </a:pPr>
            <a:r>
              <a:rPr lang="en-US" dirty="0"/>
              <a:t>	It hurts us to hear that youths are ending their lives by committing suicide.  We are advocating the STAND-UP 2019 which amend the bill to fund institutions surrounding suicide awareness and prevention. Our children are our future. No Youth should feel a need to end their life. Stand with us to advocate for the STAND-UP Act 2019, to help our children live. </a:t>
            </a:r>
          </a:p>
        </p:txBody>
      </p:sp>
    </p:spTree>
    <p:extLst>
      <p:ext uri="{BB962C8B-B14F-4D97-AF65-F5344CB8AC3E}">
        <p14:creationId xmlns:p14="http://schemas.microsoft.com/office/powerpoint/2010/main" val="192262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CB78-FE3C-42D8-8FC6-7DAD575E5979}"/>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0300CB1B-651D-4612-8A1C-62D1EFBD388B}"/>
              </a:ext>
            </a:extLst>
          </p:cNvPr>
          <p:cNvSpPr>
            <a:spLocks noGrp="1"/>
          </p:cNvSpPr>
          <p:nvPr>
            <p:ph idx="1"/>
          </p:nvPr>
        </p:nvSpPr>
        <p:spPr/>
        <p:txBody>
          <a:bodyPr>
            <a:normAutofit/>
          </a:bodyPr>
          <a:lstStyle/>
          <a:p>
            <a:r>
              <a:rPr lang="en-US" sz="1800" dirty="0"/>
              <a:t>Stone DM, Simon TR, Fowler KA, et al. </a:t>
            </a:r>
            <a:r>
              <a:rPr lang="en-US" sz="1800" i="1" dirty="0"/>
              <a:t>Vital Signs:</a:t>
            </a:r>
            <a:r>
              <a:rPr lang="en-US" sz="1800" dirty="0"/>
              <a:t>  Trends in State Suicide Rates --- United States, 1999-2016 and Circumstances Contributing to Suicide – 27 States, 2015. MMWR </a:t>
            </a:r>
            <a:r>
              <a:rPr lang="en-US" sz="1800" dirty="0" err="1"/>
              <a:t>Morb</a:t>
            </a:r>
            <a:r>
              <a:rPr lang="en-US" sz="1800" dirty="0"/>
              <a:t> Mortal </a:t>
            </a:r>
            <a:r>
              <a:rPr lang="en-US" sz="1800" dirty="0" err="1"/>
              <a:t>Wkly</a:t>
            </a:r>
            <a:r>
              <a:rPr lang="en-US" sz="1800" dirty="0"/>
              <a:t> Rep 2018: 67:617-624.</a:t>
            </a:r>
          </a:p>
          <a:p>
            <a:r>
              <a:rPr lang="en-US" sz="1800" dirty="0"/>
              <a:t>VA National Suicide Data Report, 2005-2016’ report, September 2018, U.S. Department of Veteran Affairs, Health Services, Suicide Prevention Program.(https://www.mentalhealth.va.gov/docs/data-sheets/OMHSP_National_Suicide_Data_Report_2005-2016_508.pdf)</a:t>
            </a:r>
          </a:p>
          <a:p>
            <a:r>
              <a:rPr lang="en-US" sz="1800" dirty="0"/>
              <a:t>U.S. CDC WISQARS Fatal Injury Data, 2017 update; National Center for Injury Prevention and Control.  Accessed March 2019 (</a:t>
            </a:r>
            <a:r>
              <a:rPr lang="en-US" sz="1800" u="sng" dirty="0">
                <a:hlinkClick r:id="rId2"/>
              </a:rPr>
              <a:t>https://www.cdc.gov/injury/wisqars/index.html</a:t>
            </a:r>
            <a:r>
              <a:rPr lang="en-US" sz="1800" dirty="0"/>
              <a:t>)</a:t>
            </a:r>
          </a:p>
          <a:p>
            <a:r>
              <a:rPr lang="en-US" sz="1800" dirty="0"/>
              <a:t>116th Congress. (n.d.). H.R. 2599 - Suicide and Threat Assessment Nationally Dedicated to Universal Prevention Act of 2019. Retrieved from https://www.congress.gov/bill/116th-congress/house-bill/2599?q=%7B%22search%22%3A%5B%22hr+2599%22%5D%7D&amp;s=4&amp;r=1 </a:t>
            </a:r>
          </a:p>
          <a:p>
            <a:r>
              <a:rPr lang="en-US" sz="1800" dirty="0"/>
              <a:t>Bill Track 50. (n.d.). US H.R. 2599. Retrieved from </a:t>
            </a:r>
            <a:r>
              <a:rPr lang="en-US" sz="1800" dirty="0">
                <a:hlinkClick r:id="rId3"/>
              </a:rPr>
              <a:t>https://www.billtrack50.com/billdetail/1122335</a:t>
            </a:r>
            <a:endParaRPr lang="en-US" sz="1800" dirty="0"/>
          </a:p>
          <a:p>
            <a:r>
              <a:rPr lang="en-US" sz="1800" dirty="0"/>
              <a:t>H. R. 2599 The Standup Act: Retrieved from https://www.congress.gov/bill/116th-congress/house-bill/2599/text</a:t>
            </a:r>
          </a:p>
          <a:p>
            <a:endParaRPr lang="en-US" sz="1800" dirty="0"/>
          </a:p>
          <a:p>
            <a:pPr marL="0" indent="0">
              <a:buNone/>
            </a:pPr>
            <a:endParaRPr lang="en-US" sz="1800" dirty="0"/>
          </a:p>
          <a:p>
            <a:endParaRPr lang="en-US" sz="1800" dirty="0"/>
          </a:p>
          <a:p>
            <a:pPr marL="0" indent="0">
              <a:buNone/>
            </a:pPr>
            <a:endParaRPr lang="en-US" dirty="0"/>
          </a:p>
        </p:txBody>
      </p:sp>
    </p:spTree>
    <p:extLst>
      <p:ext uri="{BB962C8B-B14F-4D97-AF65-F5344CB8AC3E}">
        <p14:creationId xmlns:p14="http://schemas.microsoft.com/office/powerpoint/2010/main" val="153165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300A-9D52-4C3C-A7E8-7C189DF625D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3DD9FE-FA9F-40D5-BE3A-66B52A3ACC2F}"/>
              </a:ext>
            </a:extLst>
          </p:cNvPr>
          <p:cNvSpPr>
            <a:spLocks noGrp="1"/>
          </p:cNvSpPr>
          <p:nvPr>
            <p:ph idx="1"/>
          </p:nvPr>
        </p:nvSpPr>
        <p:spPr/>
        <p:txBody>
          <a:bodyPr>
            <a:normAutofit/>
          </a:bodyPr>
          <a:lstStyle/>
          <a:p>
            <a:r>
              <a:rPr lang="en-US" sz="1800" dirty="0"/>
              <a:t>116th Congress. (n.d.). All Information (Except Text) for </a:t>
            </a:r>
            <a:r>
              <a:rPr lang="en-US" sz="1800" dirty="0" err="1"/>
              <a:t>H.Amdt</a:t>
            </a:r>
            <a:r>
              <a:rPr lang="en-US" sz="1800" dirty="0"/>
              <a:t>. 299 to H.R. 2740. Retrieved from https://www.congress.gov/amendment/116th-congress/house-amendment/299?q=%7B%22search%22%3A%5B%22hr+2740%22%5D%7D&amp;s=a&amp;r=88</a:t>
            </a:r>
          </a:p>
          <a:p>
            <a:r>
              <a:rPr lang="en-US" sz="1800" dirty="0"/>
              <a:t>Crouse, J.S. (2014, January 9). Sad Truths About Teen Suicide. Retrieved from  https://www.</a:t>
            </a:r>
            <a:r>
              <a:rPr lang="en-US" sz="1800" dirty="0" err="1"/>
              <a:t>americanthinker</a:t>
            </a:r>
            <a:r>
              <a:rPr lang="en-US" sz="1800" dirty="0"/>
              <a:t>..com/articles/2014/01/sad_truths_about_teen_suicide.html</a:t>
            </a:r>
          </a:p>
          <a:p>
            <a:r>
              <a:rPr lang="en-US" sz="1800" dirty="0"/>
              <a:t>The Jason Foundation. (n.d.). Youth Suicide Statistics. Retrieved from http://prp.jasonfoundation.com/facts/youth-suicide-statistics/</a:t>
            </a:r>
          </a:p>
          <a:p>
            <a:r>
              <a:rPr lang="en-US" sz="1800" dirty="0" err="1"/>
              <a:t>Mindwise</a:t>
            </a:r>
            <a:r>
              <a:rPr lang="en-US" sz="1800" dirty="0"/>
              <a:t> Innovations. (2016, February 29). Federal and State Youth Suicide Prevention Legislation and Our Schools. Retrieved from https://www.mentalhealthscreening.org/blog/federal-and-state-youth-suicide-prevention-legislation-and-our-schools</a:t>
            </a:r>
          </a:p>
          <a:p>
            <a:r>
              <a:rPr lang="en-US" sz="1800" dirty="0"/>
              <a:t> </a:t>
            </a:r>
            <a:r>
              <a:rPr lang="en-US" sz="1800" dirty="0" err="1"/>
              <a:t>Smischney</a:t>
            </a:r>
            <a:r>
              <a:rPr lang="en-US" sz="1800" dirty="0"/>
              <a:t>, T.A., </a:t>
            </a:r>
            <a:r>
              <a:rPr lang="en-US" sz="1800" dirty="0" err="1"/>
              <a:t>Chrisler</a:t>
            </a:r>
            <a:r>
              <a:rPr lang="en-US" sz="1800" dirty="0"/>
              <a:t>, A., &amp; </a:t>
            </a:r>
            <a:r>
              <a:rPr lang="en-US" sz="1800" dirty="0" err="1"/>
              <a:t>Villarruel</a:t>
            </a:r>
            <a:r>
              <a:rPr lang="en-US" sz="1800" dirty="0"/>
              <a:t>, F.A. (2014, January). Risk Factors for Adolescent Suicide (Research Brief). Retrieved from https://reachfamilies.umn.edu/sites/default/files/rdoc/Adolescent%20Suicide.pdf</a:t>
            </a:r>
          </a:p>
          <a:p>
            <a:endParaRPr lang="en-US" dirty="0"/>
          </a:p>
        </p:txBody>
      </p:sp>
    </p:spTree>
    <p:extLst>
      <p:ext uri="{BB962C8B-B14F-4D97-AF65-F5344CB8AC3E}">
        <p14:creationId xmlns:p14="http://schemas.microsoft.com/office/powerpoint/2010/main" val="3511905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5F74-8718-478F-A276-5E494F5EA55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7DABCAD-6B0F-4A18-ACD4-18F3BDF99569}"/>
              </a:ext>
            </a:extLst>
          </p:cNvPr>
          <p:cNvSpPr>
            <a:spLocks noGrp="1"/>
          </p:cNvSpPr>
          <p:nvPr>
            <p:ph idx="1"/>
          </p:nvPr>
        </p:nvSpPr>
        <p:spPr/>
        <p:txBody>
          <a:bodyPr/>
          <a:lstStyle/>
          <a:p>
            <a:r>
              <a:rPr lang="en-US" sz="1800" dirty="0"/>
              <a:t>The Framework Institute. (2009). Changing the Public Conversation on Social Problems: A Beginner’s Guide go Strategic Frame Analysis. Retrieved at </a:t>
            </a:r>
            <a:r>
              <a:rPr lang="en-US" sz="1800" dirty="0">
                <a:hlinkClick r:id="rId2"/>
              </a:rPr>
              <a:t>https://www.sfa.frameworkinstitute.org/</a:t>
            </a:r>
            <a:endParaRPr lang="en-US" sz="1800" dirty="0"/>
          </a:p>
          <a:p>
            <a:r>
              <a:rPr lang="en-US" sz="1800" dirty="0"/>
              <a:t>Preventing Youth Suicide. (n.d.). Retrieved October 3, 2019, from https://youth.gov/youth-topics/youth-suicide-prevention/preventing-youth-suicide.</a:t>
            </a:r>
          </a:p>
          <a:p>
            <a:r>
              <a:rPr lang="en-US" sz="1800" dirty="0"/>
              <a:t>Barden, M., Hockley. N., Makris. T. (2013).  Sandy Hook Promise Foundation </a:t>
            </a:r>
            <a:r>
              <a:rPr lang="en-US" sz="1800" dirty="0">
                <a:hlinkClick r:id="rId3"/>
              </a:rPr>
              <a:t>https://www.sandyhookpromise.org/our_impact</a:t>
            </a:r>
            <a:endParaRPr lang="en-US" sz="1800" dirty="0"/>
          </a:p>
          <a:p>
            <a:endParaRPr lang="en-US" sz="1800" dirty="0"/>
          </a:p>
          <a:p>
            <a:endParaRPr lang="en-US" dirty="0"/>
          </a:p>
        </p:txBody>
      </p:sp>
    </p:spTree>
    <p:extLst>
      <p:ext uri="{BB962C8B-B14F-4D97-AF65-F5344CB8AC3E}">
        <p14:creationId xmlns:p14="http://schemas.microsoft.com/office/powerpoint/2010/main" val="168331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4B7D5-8F2B-4F93-8837-C2ACDA95E20E}"/>
              </a:ext>
            </a:extLst>
          </p:cNvPr>
          <p:cNvSpPr>
            <a:spLocks noGrp="1"/>
          </p:cNvSpPr>
          <p:nvPr>
            <p:ph idx="1"/>
          </p:nvPr>
        </p:nvSpPr>
        <p:spPr>
          <a:xfrm>
            <a:off x="1418492" y="1579441"/>
            <a:ext cx="8886092" cy="3309083"/>
          </a:xfrm>
        </p:spPr>
        <p:txBody>
          <a:bodyPr/>
          <a:lstStyle/>
          <a:p>
            <a:pPr marL="0" indent="0" algn="ctr">
              <a:buNone/>
            </a:pPr>
            <a:r>
              <a:rPr lang="en-US" sz="3200" b="1" dirty="0"/>
              <a:t>The STANDUP Act seeks to</a:t>
            </a:r>
          </a:p>
          <a:p>
            <a:pPr marL="0" indent="0" algn="ctr">
              <a:buNone/>
            </a:pPr>
            <a:r>
              <a:rPr lang="en-US" sz="3200" b="1" dirty="0"/>
              <a:t> </a:t>
            </a:r>
          </a:p>
          <a:p>
            <a:pPr algn="ctr"/>
            <a:r>
              <a:rPr lang="en-US" sz="3200" dirty="0"/>
              <a:t>establish a suicide awareness and prevention policy in schools, </a:t>
            </a:r>
          </a:p>
          <a:p>
            <a:pPr algn="ctr"/>
            <a:r>
              <a:rPr lang="en-US" sz="3200" dirty="0"/>
              <a:t>as well as prevention training policy aimed at developing in-school threat assessment teams.</a:t>
            </a:r>
          </a:p>
          <a:p>
            <a:endParaRPr lang="en-US" dirty="0"/>
          </a:p>
        </p:txBody>
      </p:sp>
      <p:pic>
        <p:nvPicPr>
          <p:cNvPr id="2" name="Recorded Sound">
            <a:hlinkClick r:id="" action="ppaction://media"/>
            <a:extLst>
              <a:ext uri="{FF2B5EF4-FFF2-40B4-BE49-F238E27FC236}">
                <a16:creationId xmlns:a16="http://schemas.microsoft.com/office/drawing/2014/main" id="{B5B4226F-0472-41A3-936A-1159B4B88D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520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E437-A41E-47F2-BB86-9098237DB17F}"/>
              </a:ext>
            </a:extLst>
          </p:cNvPr>
          <p:cNvSpPr>
            <a:spLocks noGrp="1"/>
          </p:cNvSpPr>
          <p:nvPr>
            <p:ph type="title"/>
          </p:nvPr>
        </p:nvSpPr>
        <p:spPr/>
        <p:txBody>
          <a:bodyPr>
            <a:normAutofit/>
          </a:bodyPr>
          <a:lstStyle/>
          <a:p>
            <a:pPr algn="ctr"/>
            <a:r>
              <a:rPr lang="en-US" sz="3200" dirty="0">
                <a:latin typeface="Arial Black" pitchFamily="34" charset="0"/>
              </a:rPr>
              <a:t>Purpose of Bill</a:t>
            </a:r>
          </a:p>
        </p:txBody>
      </p:sp>
      <p:sp>
        <p:nvSpPr>
          <p:cNvPr id="3" name="Content Placeholder 2">
            <a:extLst>
              <a:ext uri="{FF2B5EF4-FFF2-40B4-BE49-F238E27FC236}">
                <a16:creationId xmlns:a16="http://schemas.microsoft.com/office/drawing/2014/main" id="{6079BC8A-DBC0-4D4F-8D67-74980A17FED4}"/>
              </a:ext>
            </a:extLst>
          </p:cNvPr>
          <p:cNvSpPr>
            <a:spLocks noGrp="1"/>
          </p:cNvSpPr>
          <p:nvPr>
            <p:ph idx="1"/>
          </p:nvPr>
        </p:nvSpPr>
        <p:spPr>
          <a:xfrm>
            <a:off x="228599" y="1547446"/>
            <a:ext cx="11799277" cy="4629517"/>
          </a:xfrm>
        </p:spPr>
        <p:txBody>
          <a:bodyPr>
            <a:normAutofit fontScale="92500"/>
          </a:bodyPr>
          <a:lstStyle/>
          <a:p>
            <a:pPr marL="0" indent="0">
              <a:buNone/>
            </a:pPr>
            <a:r>
              <a:rPr lang="en-US" sz="3600" dirty="0"/>
              <a:t>This proposed bill if passed: </a:t>
            </a:r>
          </a:p>
          <a:p>
            <a:r>
              <a:rPr lang="en-US" sz="3600" dirty="0"/>
              <a:t>will begin to provide a universal suicide school model for all states.</a:t>
            </a:r>
          </a:p>
          <a:p>
            <a:r>
              <a:rPr lang="en-US" sz="3600" dirty="0"/>
              <a:t>will address issues surrounding the increase in suicide among youths in school. </a:t>
            </a:r>
          </a:p>
          <a:p>
            <a:r>
              <a:rPr lang="en-US" sz="3600" dirty="0"/>
              <a:t> will serve students from grades six (6) through twelve (12). </a:t>
            </a:r>
          </a:p>
          <a:p>
            <a:r>
              <a:rPr lang="en-US" sz="3600" dirty="0"/>
              <a:t>advocates for youth but also impacts teachers, administrators, and other school staff, who will be liable to provide a safe and positive learning environment for students.</a:t>
            </a:r>
          </a:p>
          <a:p>
            <a:endParaRPr lang="en-US" sz="5400" dirty="0"/>
          </a:p>
        </p:txBody>
      </p:sp>
      <p:pic>
        <p:nvPicPr>
          <p:cNvPr id="4" name="Recorded Sound">
            <a:hlinkClick r:id="" action="ppaction://media"/>
            <a:extLst>
              <a:ext uri="{FF2B5EF4-FFF2-40B4-BE49-F238E27FC236}">
                <a16:creationId xmlns:a16="http://schemas.microsoft.com/office/drawing/2014/main" id="{1BA4B588-65D8-4235-8565-7269554433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722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i="1" dirty="0">
                <a:latin typeface="Arial Black" pitchFamily="34" charset="0"/>
              </a:rPr>
              <a:t>Problem</a:t>
            </a:r>
          </a:p>
        </p:txBody>
      </p:sp>
      <p:sp>
        <p:nvSpPr>
          <p:cNvPr id="3" name="Content Placeholder 2"/>
          <p:cNvSpPr>
            <a:spLocks noGrp="1"/>
          </p:cNvSpPr>
          <p:nvPr>
            <p:ph idx="1"/>
          </p:nvPr>
        </p:nvSpPr>
        <p:spPr/>
        <p:txBody>
          <a:bodyPr>
            <a:normAutofit fontScale="92500"/>
          </a:bodyPr>
          <a:lstStyle/>
          <a:p>
            <a:pPr marL="0" indent="0">
              <a:buNone/>
            </a:pPr>
            <a:r>
              <a:rPr lang="en-US" b="1" dirty="0"/>
              <a:t>Suicide</a:t>
            </a:r>
            <a:r>
              <a:rPr lang="en-US" dirty="0"/>
              <a:t> - can  be defined as the act of taking ones own life.</a:t>
            </a:r>
          </a:p>
          <a:p>
            <a:pPr marL="0" indent="0">
              <a:buNone/>
            </a:pPr>
            <a:r>
              <a:rPr lang="en-US" b="1" dirty="0"/>
              <a:t>Suicidal ideation- </a:t>
            </a:r>
            <a:r>
              <a:rPr lang="en-US" dirty="0"/>
              <a:t>refers to thinking about suicide, or having a plan to commit suicide. </a:t>
            </a:r>
          </a:p>
          <a:p>
            <a:r>
              <a:rPr lang="en-US" dirty="0"/>
              <a:t>Suicides and suicidal ideations are caused by reactions to stressful life circumstances/situations, and often the only thought of solution is to end life, which would end all problems. </a:t>
            </a:r>
          </a:p>
          <a:p>
            <a:r>
              <a:rPr lang="en-US" dirty="0"/>
              <a:t>The thought of ending life to solve problems, has led to an increase in the rates of suicide in the U.S.</a:t>
            </a:r>
          </a:p>
          <a:p>
            <a:r>
              <a:rPr lang="en-US" dirty="0"/>
              <a:t>At times these individuals also end the lives of others around them, such as in the event of school shootings, then taking their own life as well.</a:t>
            </a:r>
          </a:p>
          <a:p>
            <a:endParaRPr lang="en-US" dirty="0"/>
          </a:p>
          <a:p>
            <a:pPr marL="0" indent="0">
              <a:buNone/>
            </a:pPr>
            <a:endParaRPr lang="en-US" dirty="0"/>
          </a:p>
        </p:txBody>
      </p:sp>
      <p:pic>
        <p:nvPicPr>
          <p:cNvPr id="4" name="Recorded Sound">
            <a:hlinkClick r:id="" action="ppaction://media"/>
            <a:extLst>
              <a:ext uri="{FF2B5EF4-FFF2-40B4-BE49-F238E27FC236}">
                <a16:creationId xmlns:a16="http://schemas.microsoft.com/office/drawing/2014/main" id="{70A927A0-BF8D-4501-B6E8-687DB8A81C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919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E437-A41E-47F2-BB86-9098237DB17F}"/>
              </a:ext>
            </a:extLst>
          </p:cNvPr>
          <p:cNvSpPr>
            <a:spLocks noGrp="1"/>
          </p:cNvSpPr>
          <p:nvPr>
            <p:ph type="title"/>
          </p:nvPr>
        </p:nvSpPr>
        <p:spPr/>
        <p:txBody>
          <a:bodyPr>
            <a:normAutofit/>
          </a:bodyPr>
          <a:lstStyle/>
          <a:p>
            <a:pPr algn="ctr"/>
            <a:r>
              <a:rPr lang="en-US" sz="3200" i="1" dirty="0">
                <a:latin typeface="Arial Black" pitchFamily="34" charset="0"/>
              </a:rPr>
              <a:t>Why care about suicide?</a:t>
            </a:r>
          </a:p>
        </p:txBody>
      </p:sp>
      <p:sp>
        <p:nvSpPr>
          <p:cNvPr id="3" name="Content Placeholder 2">
            <a:extLst>
              <a:ext uri="{FF2B5EF4-FFF2-40B4-BE49-F238E27FC236}">
                <a16:creationId xmlns:a16="http://schemas.microsoft.com/office/drawing/2014/main" id="{6079BC8A-DBC0-4D4F-8D67-74980A17FED4}"/>
              </a:ext>
            </a:extLst>
          </p:cNvPr>
          <p:cNvSpPr>
            <a:spLocks noGrp="1"/>
          </p:cNvSpPr>
          <p:nvPr>
            <p:ph idx="1"/>
          </p:nvPr>
        </p:nvSpPr>
        <p:spPr/>
        <p:txBody>
          <a:bodyPr>
            <a:normAutofit/>
          </a:bodyPr>
          <a:lstStyle/>
          <a:p>
            <a:pPr>
              <a:lnSpc>
                <a:spcPct val="100000"/>
              </a:lnSpc>
            </a:pPr>
            <a:r>
              <a:rPr lang="en-US" sz="3300" dirty="0"/>
              <a:t>The youths are an important part of our society, and proactive steps need to be taken in providing suicide aware personnel who can recognize symptoms of suicide among the youth and provide early intervention to address the issue leading to the suicide thought. </a:t>
            </a:r>
          </a:p>
          <a:p>
            <a:pPr>
              <a:lnSpc>
                <a:spcPct val="100000"/>
              </a:lnSpc>
            </a:pPr>
            <a:r>
              <a:rPr lang="en-US" sz="3300" dirty="0"/>
              <a:t>Suicide policies implemented in schools today could be beneficial or positively impact a loved one in the future.</a:t>
            </a:r>
          </a:p>
          <a:p>
            <a:pPr marL="0" indent="0">
              <a:buNone/>
            </a:pPr>
            <a:endParaRPr lang="en-US" sz="4800" dirty="0"/>
          </a:p>
        </p:txBody>
      </p:sp>
      <p:pic>
        <p:nvPicPr>
          <p:cNvPr id="4" name="Recorded Sound">
            <a:hlinkClick r:id="" action="ppaction://media"/>
            <a:extLst>
              <a:ext uri="{FF2B5EF4-FFF2-40B4-BE49-F238E27FC236}">
                <a16:creationId xmlns:a16="http://schemas.microsoft.com/office/drawing/2014/main" id="{39075C5A-277E-4791-949C-8FBF470310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40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60E0-CF11-4175-B1AF-238055267949}"/>
              </a:ext>
            </a:extLst>
          </p:cNvPr>
          <p:cNvSpPr>
            <a:spLocks noGrp="1"/>
          </p:cNvSpPr>
          <p:nvPr>
            <p:ph type="title"/>
          </p:nvPr>
        </p:nvSpPr>
        <p:spPr>
          <a:xfrm>
            <a:off x="443510" y="401107"/>
            <a:ext cx="7680581" cy="801955"/>
          </a:xfrm>
        </p:spPr>
        <p:txBody>
          <a:bodyPr>
            <a:normAutofit fontScale="90000"/>
          </a:bodyPr>
          <a:lstStyle/>
          <a:p>
            <a:r>
              <a:rPr lang="en-US" i="1" dirty="0">
                <a:latin typeface="Arial Black" pitchFamily="34" charset="0"/>
              </a:rPr>
              <a:t>Why care about suicide?</a:t>
            </a:r>
            <a:endParaRPr lang="en-US" dirty="0">
              <a:solidFill>
                <a:schemeClr val="bg1"/>
              </a:solidFill>
            </a:endParaRPr>
          </a:p>
        </p:txBody>
      </p:sp>
      <p:sp>
        <p:nvSpPr>
          <p:cNvPr id="3" name="Content Placeholder 2">
            <a:extLst>
              <a:ext uri="{FF2B5EF4-FFF2-40B4-BE49-F238E27FC236}">
                <a16:creationId xmlns:a16="http://schemas.microsoft.com/office/drawing/2014/main" id="{344AA5BD-75AF-4137-AFFD-B6F8DA36290A}"/>
              </a:ext>
            </a:extLst>
          </p:cNvPr>
          <p:cNvSpPr>
            <a:spLocks noGrp="1"/>
          </p:cNvSpPr>
          <p:nvPr>
            <p:ph idx="1"/>
          </p:nvPr>
        </p:nvSpPr>
        <p:spPr>
          <a:xfrm>
            <a:off x="762000" y="2279018"/>
            <a:ext cx="5314543" cy="3375920"/>
          </a:xfrm>
        </p:spPr>
        <p:txBody>
          <a:bodyPr anchor="t">
            <a:normAutofit fontScale="92500" lnSpcReduction="10000"/>
          </a:bodyPr>
          <a:lstStyle/>
          <a:p>
            <a:pPr marL="0" indent="0">
              <a:buNone/>
            </a:pPr>
            <a:r>
              <a:rPr lang="en-US" dirty="0"/>
              <a:t>Suicide rates have tripled among 10 to 24-year old in the United States have tripled since 1960, with 1,700 completed suicides taking place yearly. This rate will continue to rise until society takes action.</a:t>
            </a:r>
          </a:p>
          <a:p>
            <a:pPr marL="0" indent="0">
              <a:buNone/>
            </a:pPr>
            <a:endParaRPr lang="en-US" dirty="0"/>
          </a:p>
          <a:p>
            <a:endParaRPr lang="en-US" dirty="0"/>
          </a:p>
          <a:p>
            <a:pPr marL="0" indent="0">
              <a:buNone/>
            </a:pPr>
            <a:r>
              <a:rPr lang="en-US" dirty="0"/>
              <a:t>(Crouse, 2014)</a:t>
            </a:r>
          </a:p>
        </p:txBody>
      </p:sp>
      <p:pic>
        <p:nvPicPr>
          <p:cNvPr id="4" name="Picture 3">
            <a:extLst>
              <a:ext uri="{FF2B5EF4-FFF2-40B4-BE49-F238E27FC236}">
                <a16:creationId xmlns:a16="http://schemas.microsoft.com/office/drawing/2014/main" id="{BD61D790-010C-41EC-9488-086C4170AFC4}"/>
              </a:ext>
            </a:extLst>
          </p:cNvPr>
          <p:cNvPicPr>
            <a:picLocks noChangeAspect="1"/>
          </p:cNvPicPr>
          <p:nvPr/>
        </p:nvPicPr>
        <p:blipFill rotWithShape="1">
          <a:blip r:embed="rId2"/>
          <a:srcRect l="4174" r="2" b="2"/>
          <a:stretch/>
        </p:blipFill>
        <p:spPr>
          <a:xfrm>
            <a:off x="8672218" y="132078"/>
            <a:ext cx="3519782" cy="3657602"/>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7660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2DB5-52B9-4182-80BA-18EB3CA66A3A}"/>
              </a:ext>
            </a:extLst>
          </p:cNvPr>
          <p:cNvSpPr>
            <a:spLocks noGrp="1"/>
          </p:cNvSpPr>
          <p:nvPr>
            <p:ph type="title"/>
          </p:nvPr>
        </p:nvSpPr>
        <p:spPr/>
        <p:txBody>
          <a:bodyPr/>
          <a:lstStyle/>
          <a:p>
            <a:pPr algn="ctr"/>
            <a:r>
              <a:rPr lang="en-US" b="1" dirty="0"/>
              <a:t>HISTORICAL CONTEXT</a:t>
            </a:r>
          </a:p>
        </p:txBody>
      </p:sp>
      <p:sp>
        <p:nvSpPr>
          <p:cNvPr id="3" name="Content Placeholder 2">
            <a:extLst>
              <a:ext uri="{FF2B5EF4-FFF2-40B4-BE49-F238E27FC236}">
                <a16:creationId xmlns:a16="http://schemas.microsoft.com/office/drawing/2014/main" id="{88DA053A-BC59-4E35-8C36-E950EDD83B5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6865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11051C5F010419E53B38A45389C55" ma:contentTypeVersion="10" ma:contentTypeDescription="Create a new document." ma:contentTypeScope="" ma:versionID="55c991f7090543c7cf9f9cf6b3c52dd7">
  <xsd:schema xmlns:xsd="http://www.w3.org/2001/XMLSchema" xmlns:xs="http://www.w3.org/2001/XMLSchema" xmlns:p="http://schemas.microsoft.com/office/2006/metadata/properties" xmlns:ns3="799906fe-2c3a-4126-93fd-6bd970ea0e14" targetNamespace="http://schemas.microsoft.com/office/2006/metadata/properties" ma:root="true" ma:fieldsID="4662d9a15ac6d35ba2df110675e40e4f" ns3:_="">
    <xsd:import namespace="799906fe-2c3a-4126-93fd-6bd970ea0e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906fe-2c3a-4126-93fd-6bd970ea0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4331CB-E62A-4CFA-AA5F-297CEB648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9906fe-2c3a-4126-93fd-6bd970ea0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3FF17-B4F3-43C3-BBA9-FBA73CB88E0F}">
  <ds:schemaRefs>
    <ds:schemaRef ds:uri="http://schemas.microsoft.com/sharepoint/v3/contenttype/forms"/>
  </ds:schemaRefs>
</ds:datastoreItem>
</file>

<file path=customXml/itemProps3.xml><?xml version="1.0" encoding="utf-8"?>
<ds:datastoreItem xmlns:ds="http://schemas.openxmlformats.org/officeDocument/2006/customXml" ds:itemID="{CC0FF46C-6A68-4718-AFFB-0E5CD422955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99906fe-2c3a-4126-93fd-6bd970ea0e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6470</TotalTime>
  <Words>1964</Words>
  <Application>Microsoft Office PowerPoint</Application>
  <PresentationFormat>Widescreen</PresentationFormat>
  <Paragraphs>179</Paragraphs>
  <Slides>34</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Aharoni</vt:lpstr>
      <vt:lpstr>Arial</vt:lpstr>
      <vt:lpstr>Arial Black</vt:lpstr>
      <vt:lpstr>Calibri</vt:lpstr>
      <vt:lpstr>Calibri Light</vt:lpstr>
      <vt:lpstr>Times New Roman</vt:lpstr>
      <vt:lpstr>Office Theme</vt:lpstr>
      <vt:lpstr>STANDUP ACT 2019</vt:lpstr>
      <vt:lpstr>  Name Of Bill</vt:lpstr>
      <vt:lpstr>Purpose of Advocacy Plan</vt:lpstr>
      <vt:lpstr>PowerPoint Presentation</vt:lpstr>
      <vt:lpstr>Purpose of Bill</vt:lpstr>
      <vt:lpstr>Problem</vt:lpstr>
      <vt:lpstr>Why care about suicide?</vt:lpstr>
      <vt:lpstr>Why care about suicide?</vt:lpstr>
      <vt:lpstr>HISTORICAL CONTEXT</vt:lpstr>
      <vt:lpstr>PROBLEM CREATED</vt:lpstr>
      <vt:lpstr>PowerPoint Presentation</vt:lpstr>
      <vt:lpstr>HISTORICAL CONTEXT </vt:lpstr>
      <vt:lpstr>Historical Context TIMELINE</vt:lpstr>
      <vt:lpstr>Historical Context TIMELINE</vt:lpstr>
      <vt:lpstr>Historical Context  Related Bill</vt:lpstr>
      <vt:lpstr>Historical Context  Statistics</vt:lpstr>
      <vt:lpstr>PowerPoint Presentation</vt:lpstr>
      <vt:lpstr>PowerPoint Presentation</vt:lpstr>
      <vt:lpstr>PowerPoint Presentation</vt:lpstr>
      <vt:lpstr>PowerPoint Presentation</vt:lpstr>
      <vt:lpstr>CURRENT CONTEXT</vt:lpstr>
      <vt:lpstr>PowerPoint Presentation</vt:lpstr>
      <vt:lpstr>H.R. 2599</vt:lpstr>
      <vt:lpstr>H.R. 2599  IN THE HOUSE OF REPRESENTATIVES May 8, 2019 </vt:lpstr>
      <vt:lpstr>H.R. 2599</vt:lpstr>
      <vt:lpstr>H.R. 2599    States with Suicide Prevention Legislation</vt:lpstr>
      <vt:lpstr>LET NO YOUTH END LIFE</vt:lpstr>
      <vt:lpstr>Advocacy plan:  Vote “YES on H.R. 2599</vt:lpstr>
      <vt:lpstr>Advocacy Plan: Focus and Target Population</vt:lpstr>
      <vt:lpstr>Elevator Pitch</vt:lpstr>
      <vt:lpstr>Justification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Anderson</dc:creator>
  <cp:lastModifiedBy>Dewana Posely</cp:lastModifiedBy>
  <cp:revision>62</cp:revision>
  <dcterms:created xsi:type="dcterms:W3CDTF">2019-11-24T01:24:39Z</dcterms:created>
  <dcterms:modified xsi:type="dcterms:W3CDTF">2019-12-11T05:06:35Z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0x0101002AD11051C5F010419E53B38A45389C55</vt:lpwstr>
  </property>
</Properties>
</file>