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305" r:id="rId5"/>
    <p:sldId id="296" r:id="rId6"/>
    <p:sldId id="306" r:id="rId7"/>
    <p:sldId id="323" r:id="rId8"/>
    <p:sldId id="313" r:id="rId9"/>
    <p:sldId id="325" r:id="rId10"/>
    <p:sldId id="321" r:id="rId11"/>
    <p:sldId id="326" r:id="rId12"/>
    <p:sldId id="320" r:id="rId13"/>
    <p:sldId id="316" r:id="rId14"/>
    <p:sldId id="31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AFFD6-09E1-4E65-8339-96575B5B5843}" v="187" dt="2024-04-21T01:12:17.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69069" autoAdjust="0"/>
  </p:normalViewPr>
  <p:slideViewPr>
    <p:cSldViewPr snapToGrid="0">
      <p:cViewPr>
        <p:scale>
          <a:sx n="47" d="100"/>
          <a:sy n="47" d="100"/>
        </p:scale>
        <p:origin x="29" y="20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4/18/2024</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4/18/2024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Hannah Borstad. I am a Youth Wellbeing Coach with the YHDP program at Partnership. Today, I will discussing Self-Care and Vicarious Trauma.</a:t>
            </a:r>
          </a:p>
          <a:p>
            <a:endParaRPr lang="en-US" dirty="0"/>
          </a:p>
          <a:p>
            <a:r>
              <a:rPr lang="en-US" dirty="0"/>
              <a:t>Rationale: I chose this slide because I thought it was pretty and calming. The flowers and pastel tones juxtapose the heaviness of the topic.</a:t>
            </a:r>
          </a:p>
        </p:txBody>
      </p:sp>
      <p:sp>
        <p:nvSpPr>
          <p:cNvPr id="4" name="Slide Number Placeholder 3"/>
          <p:cNvSpPr>
            <a:spLocks noGrp="1"/>
          </p:cNvSpPr>
          <p:nvPr>
            <p:ph type="sldNum" sz="quarter" idx="5"/>
          </p:nvPr>
        </p:nvSpPr>
        <p:spPr/>
        <p:txBody>
          <a:bodyPr/>
          <a:lstStyle/>
          <a:p>
            <a:fld id="{0775476F-A808-1F46-A368-07984F6DA22E}" type="slidenum">
              <a:rPr lang="en-US" smtClean="0"/>
              <a:t>1</a:t>
            </a:fld>
            <a:endParaRPr lang="en-US" dirty="0"/>
          </a:p>
        </p:txBody>
      </p:sp>
    </p:spTree>
    <p:extLst>
      <p:ext uri="{BB962C8B-B14F-4D97-AF65-F5344CB8AC3E}">
        <p14:creationId xmlns:p14="http://schemas.microsoft.com/office/powerpoint/2010/main" val="328012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to this presentation. Please contact me if you have any questions. </a:t>
            </a:r>
          </a:p>
          <a:p>
            <a:endParaRPr lang="en-US" dirty="0"/>
          </a:p>
          <a:p>
            <a:r>
              <a:rPr lang="en-US" dirty="0"/>
              <a:t>Rationale: This will allow for follow-up.</a:t>
            </a:r>
          </a:p>
        </p:txBody>
      </p:sp>
      <p:sp>
        <p:nvSpPr>
          <p:cNvPr id="4" name="Slide Number Placeholder 3"/>
          <p:cNvSpPr>
            <a:spLocks noGrp="1"/>
          </p:cNvSpPr>
          <p:nvPr>
            <p:ph type="sldNum" sz="quarter" idx="5"/>
          </p:nvPr>
        </p:nvSpPr>
        <p:spPr/>
        <p:txBody>
          <a:bodyPr/>
          <a:lstStyle/>
          <a:p>
            <a:fld id="{0775476F-A808-1F46-A368-07984F6DA22E}" type="slidenum">
              <a:rPr lang="en-US" smtClean="0"/>
              <a:t>10</a:t>
            </a:fld>
            <a:endParaRPr lang="en-US" dirty="0"/>
          </a:p>
        </p:txBody>
      </p:sp>
    </p:spTree>
    <p:extLst>
      <p:ext uri="{BB962C8B-B14F-4D97-AF65-F5344CB8AC3E}">
        <p14:creationId xmlns:p14="http://schemas.microsoft.com/office/powerpoint/2010/main" val="1621652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my references.</a:t>
            </a:r>
          </a:p>
          <a:p>
            <a:endParaRPr lang="en-US" dirty="0"/>
          </a:p>
          <a:p>
            <a:r>
              <a:rPr lang="en-US" dirty="0"/>
              <a:t>Rationale: Resources are provide validity.</a:t>
            </a:r>
          </a:p>
        </p:txBody>
      </p:sp>
      <p:sp>
        <p:nvSpPr>
          <p:cNvPr id="4" name="Slide Number Placeholder 3"/>
          <p:cNvSpPr>
            <a:spLocks noGrp="1"/>
          </p:cNvSpPr>
          <p:nvPr>
            <p:ph type="sldNum" sz="quarter" idx="5"/>
          </p:nvPr>
        </p:nvSpPr>
        <p:spPr/>
        <p:txBody>
          <a:bodyPr/>
          <a:lstStyle/>
          <a:p>
            <a:fld id="{0775476F-A808-1F46-A368-07984F6DA22E}" type="slidenum">
              <a:rPr lang="en-US" smtClean="0"/>
              <a:t>11</a:t>
            </a:fld>
            <a:endParaRPr lang="en-US" dirty="0"/>
          </a:p>
        </p:txBody>
      </p:sp>
    </p:spTree>
    <p:extLst>
      <p:ext uri="{BB962C8B-B14F-4D97-AF65-F5344CB8AC3E}">
        <p14:creationId xmlns:p14="http://schemas.microsoft.com/office/powerpoint/2010/main" val="129238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include a brief introduction, defining some terms, a discussion of current research, some applications, resources to further our understanding, and an example of a self-care plan. I will conclude the presentation with questions. </a:t>
            </a:r>
          </a:p>
          <a:p>
            <a:endParaRPr lang="en-US" dirty="0"/>
          </a:p>
          <a:p>
            <a:r>
              <a:rPr lang="en-US" dirty="0"/>
              <a:t>Rationale: I want to make sure the audience has an idea of the layout of the presentation and where it is going. </a:t>
            </a:r>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social workers, we spend our days caring for others and seeking solutions to societal ills. Too often, we are so busy helping others that we forget to help ourselves. I love this quote from Ralph Waldo Emerson. It begs the question, in what ways are we forgetting to care for our own needs? How many days this week have you skipped a meal, messaged a client after hours, or fallen asleep thinking about something your client is experiencing. I know I have. This presentation will discuss self-care strategies and ways we experience vicarious trauma.</a:t>
            </a:r>
          </a:p>
          <a:p>
            <a:endParaRPr lang="en-US" dirty="0"/>
          </a:p>
          <a:p>
            <a:r>
              <a:rPr lang="en-US" dirty="0"/>
              <a:t>Rationale: I chose this quote because it sets a tone for the rest of the presentation. It provides engaging content and produces thought.  </a:t>
            </a:r>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292167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Self-Care is anything you do to keep yourself physically, emotionally, and spiritually healthy. I think sometimes we think of self-care as exercise or meditation. While that may be true for you, self-care is different for every person. Maybe you attend church, get your nails done, or enjoy reading a book in the evenings. Sometimes, self-care is what you are already doing that makes you feel cared for. </a:t>
            </a:r>
          </a:p>
          <a:p>
            <a:endParaRPr lang="en-US" dirty="0"/>
          </a:p>
          <a:p>
            <a:r>
              <a:rPr lang="en-US" dirty="0"/>
              <a:t>Vicarious Trauma is not necessarily just the result of one traumatic instance in your life. It is the cumulative or total effect of multiple traumas over time. In human services or ministry positions, this impacts us through the things we experience in our jobs. Over time, we take in more and more traumatic experiences that can take a toll on our mental health. Even though these are not necessarily traumatic events we experienced, we still feel the weight of supporting those who did.</a:t>
            </a:r>
          </a:p>
          <a:p>
            <a:endParaRPr lang="en-US" dirty="0"/>
          </a:p>
          <a:p>
            <a:r>
              <a:rPr lang="en-US" dirty="0"/>
              <a:t>Burnout is a result of vicarious trauma and stress. Emotional exhaustion causes us to feel less accomplished in our work and depersonalized toward our clients. Depersonalization means we begin to develop negative feelings toward our clients and lose our empathy toward them. </a:t>
            </a:r>
          </a:p>
          <a:p>
            <a:endParaRPr lang="en-US" dirty="0"/>
          </a:p>
          <a:p>
            <a:r>
              <a:rPr lang="en-US" dirty="0"/>
              <a:t>Rationale: This slide creates the context for the rest of the presentation. The audience now has definitions to support their understanding of the information to come. </a:t>
            </a:r>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40574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claims by various companies show that mental health claims are way higher for social work fields. Over half of the people working in human services feel stressed and emotionally drained. For many fields, people are overworked due to a lack of staffing. The demand is high but the workers are few. This is contributing to higher rates of burnout. Social workers state that their workload is too heavy and the main reason for their stress. Studies show that social workers who are satisfied with their jobs are not absent as often and stay with their job longer.</a:t>
            </a:r>
          </a:p>
          <a:p>
            <a:endParaRPr lang="en-US" dirty="0"/>
          </a:p>
          <a:p>
            <a:r>
              <a:rPr lang="en-US" dirty="0"/>
              <a:t>Rationale: This slide explains the reason for the rest of the presentation. These two articles briefly describe the statistical significance of burnout and the reasons for their burnout.</a:t>
            </a:r>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50162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ever feel any of the following? The following feelings are warning signs for vicarious trauma and burnout. The key to preventing full on burnout is to recognize when you start showing the signs. When you start feeling this way, it is important to communicate with your supervisor and establish healing self-care practices.</a:t>
            </a:r>
          </a:p>
          <a:p>
            <a:endParaRPr lang="en-US" dirty="0"/>
          </a:p>
          <a:p>
            <a:r>
              <a:rPr lang="en-US" dirty="0"/>
              <a:t>Rationale: This slide helps the listener learn to identify signs of burnout. They need to recognize the signs in themselves and be prepared for times when they feel burnout creeping in.</a:t>
            </a:r>
          </a:p>
        </p:txBody>
      </p:sp>
      <p:sp>
        <p:nvSpPr>
          <p:cNvPr id="4" name="Slide Number Placeholder 3"/>
          <p:cNvSpPr>
            <a:spLocks noGrp="1"/>
          </p:cNvSpPr>
          <p:nvPr>
            <p:ph type="sldNum" sz="quarter" idx="5"/>
          </p:nvPr>
        </p:nvSpPr>
        <p:spPr/>
        <p:txBody>
          <a:bodyPr/>
          <a:lstStyle/>
          <a:p>
            <a:fld id="{0775476F-A808-1F46-A368-07984F6DA22E}" type="slidenum">
              <a:rPr lang="en-US" smtClean="0"/>
              <a:t>6</a:t>
            </a:fld>
            <a:endParaRPr lang="en-US" dirty="0"/>
          </a:p>
        </p:txBody>
      </p:sp>
    </p:spTree>
    <p:extLst>
      <p:ext uri="{BB962C8B-B14F-4D97-AF65-F5344CB8AC3E}">
        <p14:creationId xmlns:p14="http://schemas.microsoft.com/office/powerpoint/2010/main" val="674828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social workers, we need to use these strategies to prevent burnout within our organizations.</a:t>
            </a:r>
          </a:p>
          <a:p>
            <a:endParaRPr lang="en-US" dirty="0"/>
          </a:p>
          <a:p>
            <a:r>
              <a:rPr lang="en-US" dirty="0"/>
              <a:t>Preventing burnout and vicarious trauma requires a collective effort. The culture of your team contributes to the mental health of the team. Organizations should create an environment that promotes rest, teamwork, self-care, and feelings of value. </a:t>
            </a:r>
          </a:p>
          <a:p>
            <a:endParaRPr lang="en-US" dirty="0"/>
          </a:p>
          <a:p>
            <a:r>
              <a:rPr lang="en-US" dirty="0"/>
              <a:t>Social workers report that low caseloads make a huge difference in their mental health. We should ensure that caseloads are within healthy ranges and are varied in difficulty. Don’t give all of the exceptionally difficult clients to one case worker, even if they have fewer. Give your team a balance of more challenging and easier clients and caseloads that are not too heavy.</a:t>
            </a:r>
          </a:p>
          <a:p>
            <a:endParaRPr lang="en-US" dirty="0"/>
          </a:p>
          <a:p>
            <a:r>
              <a:rPr lang="en-US" dirty="0"/>
              <a:t>Create a supportive environment with your team. Make sure that workers know they can go to </a:t>
            </a:r>
            <a:r>
              <a:rPr lang="en-US" dirty="0" err="1"/>
              <a:t>eachother</a:t>
            </a:r>
            <a:r>
              <a:rPr lang="en-US" dirty="0"/>
              <a:t> for support and help.</a:t>
            </a:r>
          </a:p>
          <a:p>
            <a:endParaRPr lang="en-US" dirty="0"/>
          </a:p>
          <a:p>
            <a:r>
              <a:rPr lang="en-US" dirty="0"/>
              <a:t>Supervisors, model healthy boundaries and self-care to your team. Do not just encourage them to care for themselves, take care of you too. Supervisors have higher rates of burnout, therefore, you need to care for yourself first.</a:t>
            </a:r>
          </a:p>
          <a:p>
            <a:endParaRPr lang="en-US" dirty="0"/>
          </a:p>
          <a:p>
            <a:r>
              <a:rPr lang="en-US" dirty="0"/>
              <a:t>Maintain work life balance. Do not take your work home and do not work outside of your hours. Make sure to have healthy boundaries. Work will be there tomorrow. Take time to care for yourself. As Lori says, “your crisis does not me an emergency make.” Allow clients the opportunity to learn how to come up with their own creative solutions. They do not need to have access to you at all hours of the day.</a:t>
            </a:r>
          </a:p>
          <a:p>
            <a:endParaRPr lang="en-US" dirty="0"/>
          </a:p>
          <a:p>
            <a:r>
              <a:rPr lang="en-US" dirty="0"/>
              <a:t>Finally, take a vacation! Allow yourself time off without access to your phone. Do not let vacation time rollover. Always make sure to care for yourself.</a:t>
            </a:r>
          </a:p>
          <a:p>
            <a:endParaRPr lang="en-US" dirty="0"/>
          </a:p>
          <a:p>
            <a:r>
              <a:rPr lang="en-US" dirty="0"/>
              <a:t>Rationale: This slide provides practical advice for overcoming burnout. </a:t>
            </a:r>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1946823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Psychiatric Association provides lots of resources for understanding and preventing burnout. This website and several others have lots of helpful strategies to prevent burnout. If you want to find more ways to support your team, visit their website or Google some of their TED Talks. </a:t>
            </a:r>
          </a:p>
          <a:p>
            <a:endParaRPr lang="en-US" dirty="0"/>
          </a:p>
          <a:p>
            <a:r>
              <a:rPr lang="en-US" dirty="0"/>
              <a:t>Rationale: This is one website that provides lots of resources. There are many others, but this is a nice, concise spot to start with practical resources.</a:t>
            </a:r>
          </a:p>
        </p:txBody>
      </p:sp>
      <p:sp>
        <p:nvSpPr>
          <p:cNvPr id="4" name="Slide Number Placeholder 3"/>
          <p:cNvSpPr>
            <a:spLocks noGrp="1"/>
          </p:cNvSpPr>
          <p:nvPr>
            <p:ph type="sldNum" sz="quarter" idx="5"/>
          </p:nvPr>
        </p:nvSpPr>
        <p:spPr/>
        <p:txBody>
          <a:bodyPr/>
          <a:lstStyle/>
          <a:p>
            <a:fld id="{0775476F-A808-1F46-A368-07984F6DA22E}" type="slidenum">
              <a:rPr lang="en-US" smtClean="0"/>
              <a:t>8</a:t>
            </a:fld>
            <a:endParaRPr lang="en-US" dirty="0"/>
          </a:p>
        </p:txBody>
      </p:sp>
    </p:spTree>
    <p:extLst>
      <p:ext uri="{BB962C8B-B14F-4D97-AF65-F5344CB8AC3E}">
        <p14:creationId xmlns:p14="http://schemas.microsoft.com/office/powerpoint/2010/main" val="198638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self-care plan can be really helpful for supporting your journey. A self-care allows you to have a predetermined plan for days when you start to feel burnout creeping in. Also, it helps to write out your plan and try to make it SMART. Don’t set goals that are too lofty. Take it slow and give yourself goals that are achievable. Maybe your self-care plan will include things you are already doing. Here is an example of my self-care plan. Take a minute to write out some of your self care ideas. Maybe your self-care looks like getting your nails done or going to a sporting event. Cater your plan to what works best for you.</a:t>
            </a:r>
          </a:p>
          <a:p>
            <a:endParaRPr lang="en-US" dirty="0"/>
          </a:p>
          <a:p>
            <a:r>
              <a:rPr lang="en-US" dirty="0"/>
              <a:t>Rationale: This plan provides simple ideas for other’s self care plans.</a:t>
            </a:r>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1366806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hyperlink" Target="https://www.psychiatry.org/psychiatrists/practice/well-being-and-burnout/well-being-resources" TargetMode="External"/><Relationship Id="rId3" Type="http://schemas.openxmlformats.org/officeDocument/2006/relationships/hyperlink" Target="https://www.snhu.edu/about-us/newsroom/health/what-is-self-care" TargetMode="External"/><Relationship Id="rId7" Type="http://schemas.openxmlformats.org/officeDocument/2006/relationships/hyperlink" Target="https://www.open.edu.au/advice/insights/burnout-in-social-work-and-what-you-can-do-about-it"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sophia.stkate.edu/msw_papers/444" TargetMode="External"/><Relationship Id="rId5" Type="http://schemas.openxmlformats.org/officeDocument/2006/relationships/hyperlink" Target="https://doi-org.ezproxy.southern.edu/10.1080/20008198.2021.2022278" TargetMode="External"/><Relationship Id="rId4" Type="http://schemas.openxmlformats.org/officeDocument/2006/relationships/hyperlink" Target="https://ezproxy.southern.edu/login?url=https://www.proquest.com/scholarly-journals/engaging-spirituality-addressing-vicarious-trauma/docview/1315739030/se-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772942" y="3063241"/>
            <a:ext cx="4646115" cy="1088136"/>
          </a:xfrm>
        </p:spPr>
        <p:txBody>
          <a:bodyPr/>
          <a:lstStyle/>
          <a:p>
            <a:r>
              <a:rPr lang="en-US" dirty="0"/>
              <a:t>Self-Care &amp; Vicarious Trauma</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a:lstStyle/>
          <a:p>
            <a:r>
              <a:rPr lang="en-US" dirty="0"/>
              <a:t>Hannah Borstad</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7347284" y="2011680"/>
            <a:ext cx="3863260" cy="2843784"/>
          </a:xfrm>
        </p:spPr>
        <p:txBody>
          <a:bodyPr/>
          <a:lstStyle/>
          <a:p>
            <a:r>
              <a:rPr lang="en-US" dirty="0"/>
              <a:t>Hannah Borstad</a:t>
            </a:r>
          </a:p>
          <a:p>
            <a:r>
              <a:rPr lang="en-US" dirty="0"/>
              <a:t>hborstad@partnershipfca.com</a:t>
            </a:r>
          </a:p>
          <a:p>
            <a:r>
              <a:rPr lang="en-US" dirty="0"/>
              <a:t>www.partnershipfca.com</a:t>
            </a:r>
          </a:p>
        </p:txBody>
      </p:sp>
    </p:spTree>
    <p:extLst>
      <p:ext uri="{BB962C8B-B14F-4D97-AF65-F5344CB8AC3E}">
        <p14:creationId xmlns:p14="http://schemas.microsoft.com/office/powerpoint/2010/main" val="279025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lstStyle/>
          <a:p>
            <a:r>
              <a:rPr lang="en-US" dirty="0">
                <a:solidFill>
                  <a:schemeClr val="accent3"/>
                </a:solidFill>
                <a:latin typeface="Baskerville Old Face" panose="02020602080505020303" pitchFamily="18" charset="77"/>
                <a:ea typeface="Baskerville" panose="02020502070401020303" pitchFamily="18" charset="0"/>
              </a:rPr>
              <a:t>Resources</a:t>
            </a:r>
            <a:endParaRPr lang="en-US" dirty="0"/>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1124711" y="2069432"/>
            <a:ext cx="9944341" cy="3880545"/>
          </a:xfrm>
        </p:spPr>
        <p:txBody>
          <a:bodyPr>
            <a:normAutofit fontScale="92500" lnSpcReduction="10000"/>
          </a:bodyPr>
          <a:lstStyle/>
          <a:p>
            <a:pPr marL="0" indent="-457200">
              <a:buNone/>
            </a:pPr>
            <a:r>
              <a:rPr lang="en-US" i="1" dirty="0"/>
              <a:t>15 Inspirational Quotes for Social Workers</a:t>
            </a:r>
            <a:r>
              <a:rPr lang="en-US" dirty="0"/>
              <a:t>. (2022, September 15). Tulane School of Social Work. https://socialwork.tulane.edu/blog/15-inspirational-quotes-for-social-workers/</a:t>
            </a:r>
          </a:p>
          <a:p>
            <a:pPr marL="0" indent="0">
              <a:buNone/>
            </a:pPr>
            <a:r>
              <a:rPr lang="en-US" dirty="0">
                <a:latin typeface="Gill Sans Nova Light" panose="020B0302020104020203" pitchFamily="34" charset="0"/>
                <a:ea typeface="+mn-lt"/>
                <a:cs typeface="Gill Sans Light" panose="020B0302020104020203" pitchFamily="34" charset="-79"/>
              </a:rPr>
              <a:t>Dr. Matt </a:t>
            </a:r>
            <a:r>
              <a:rPr lang="en-US" dirty="0" err="1">
                <a:latin typeface="Gill Sans Nova Light" panose="020B0302020104020203" pitchFamily="34" charset="0"/>
                <a:ea typeface="+mn-lt"/>
                <a:cs typeface="Gill Sans Light" panose="020B0302020104020203" pitchFamily="34" charset="-79"/>
              </a:rPr>
              <a:t>Glowiak</a:t>
            </a:r>
            <a:r>
              <a:rPr lang="en-US" dirty="0">
                <a:latin typeface="Gill Sans Nova Light" panose="020B0302020104020203" pitchFamily="34" charset="0"/>
                <a:ea typeface="+mn-lt"/>
                <a:cs typeface="Gill Sans Light" panose="020B0302020104020203" pitchFamily="34" charset="-79"/>
              </a:rPr>
              <a:t>. </a:t>
            </a:r>
            <a:r>
              <a:rPr lang="en-US" sz="1600" dirty="0">
                <a:solidFill>
                  <a:schemeClr val="accent3"/>
                </a:solidFill>
                <a:latin typeface="Gill Sans Nova Light" panose="020B0302020104020203" pitchFamily="34" charset="0"/>
                <a:ea typeface="+mn-lt"/>
                <a:cs typeface="Gill Sans Light" panose="020B0302020104020203" pitchFamily="34" charset="-79"/>
              </a:rPr>
              <a:t>(2024, January 23) </a:t>
            </a:r>
            <a:r>
              <a:rPr lang="en-US" sz="1600" i="1" dirty="0">
                <a:solidFill>
                  <a:schemeClr val="accent3"/>
                </a:solidFill>
                <a:latin typeface="Gill Sans Nova Light" panose="020B0302020104020203" pitchFamily="34" charset="0"/>
                <a:ea typeface="+mn-lt"/>
                <a:cs typeface="Gill Sans Light" panose="020B0302020104020203" pitchFamily="34" charset="-79"/>
              </a:rPr>
              <a:t>What is self-care and why is it important?. </a:t>
            </a:r>
            <a:r>
              <a:rPr lang="en-US" sz="1600" dirty="0">
                <a:solidFill>
                  <a:schemeClr val="accent3"/>
                </a:solidFill>
                <a:latin typeface="Gill Sans Nova Light" panose="020B0302020104020203" pitchFamily="34" charset="0"/>
                <a:ea typeface="+mn-lt"/>
                <a:cs typeface="Gill Sans Light" panose="020B0302020104020203" pitchFamily="34" charset="-79"/>
              </a:rPr>
              <a:t>New Hampshire University. </a:t>
            </a:r>
            <a:r>
              <a:rPr lang="en-US" sz="1600" dirty="0">
                <a:solidFill>
                  <a:schemeClr val="accent3"/>
                </a:solidFill>
                <a:latin typeface="Gill Sans Nova Light" panose="020B0302020104020203" pitchFamily="34" charset="0"/>
                <a:ea typeface="+mn-lt"/>
                <a:cs typeface="Gill Sans Light" panose="020B0302020104020203" pitchFamily="34" charset="-79"/>
                <a:hlinkClick r:id="rId3"/>
              </a:rPr>
              <a:t>https://www.snhu.edu/about-us/newsroom/health/what-is-self-care</a:t>
            </a:r>
            <a:endParaRPr lang="en-US" sz="1600" dirty="0">
              <a:solidFill>
                <a:schemeClr val="accent3"/>
              </a:solidFill>
              <a:latin typeface="Gill Sans Nova Light" panose="020B0302020104020203" pitchFamily="34" charset="0"/>
              <a:ea typeface="+mn-lt"/>
              <a:cs typeface="Gill Sans Light" panose="020B0302020104020203" pitchFamily="34" charset="-79"/>
            </a:endParaRPr>
          </a:p>
          <a:p>
            <a:pPr marL="0" indent="0">
              <a:buNone/>
            </a:pPr>
            <a:r>
              <a:rPr lang="en-US" sz="1600" dirty="0" err="1">
                <a:solidFill>
                  <a:schemeClr val="accent3"/>
                </a:solidFill>
                <a:latin typeface="Gill Sans Nova Light" panose="020B0302020104020203" pitchFamily="34" charset="0"/>
                <a:ea typeface="+mn-lt"/>
                <a:cs typeface="Gill Sans Light" panose="020B0302020104020203" pitchFamily="34" charset="-79"/>
              </a:rPr>
              <a:t>Dombo</a:t>
            </a:r>
            <a:r>
              <a:rPr lang="en-US" sz="1600" dirty="0">
                <a:solidFill>
                  <a:schemeClr val="accent3"/>
                </a:solidFill>
                <a:latin typeface="Gill Sans Nova Light" panose="020B0302020104020203" pitchFamily="34" charset="0"/>
                <a:ea typeface="+mn-lt"/>
                <a:cs typeface="Gill Sans Light" panose="020B0302020104020203" pitchFamily="34" charset="-79"/>
              </a:rPr>
              <a:t>, E. A., &amp; Gray, C. (2013). Engaging spirituality in addressing vicarious trauma in clinical social workers: A self-care model. Social Work and Christianity, 40(1), 89-104. Retrieved from </a:t>
            </a:r>
            <a:r>
              <a:rPr lang="en-US" sz="1600" dirty="0">
                <a:solidFill>
                  <a:schemeClr val="accent3"/>
                </a:solidFill>
                <a:latin typeface="Gill Sans Nova Light" panose="020B0302020104020203" pitchFamily="34" charset="0"/>
                <a:ea typeface="+mn-lt"/>
                <a:cs typeface="Gill Sans Light" panose="020B0302020104020203" pitchFamily="34" charset="-79"/>
                <a:hlinkClick r:id="rId4"/>
              </a:rPr>
              <a:t>https://ezproxy.southern.edu/login?url=https://www.proquest.com/scholarly-journals/engaging-spirituality-addressing-vicarious-trauma/docview/1315739030/se-2</a:t>
            </a:r>
            <a:r>
              <a:rPr lang="en-US" sz="1600" dirty="0">
                <a:solidFill>
                  <a:schemeClr val="accent3"/>
                </a:solidFill>
                <a:latin typeface="Gill Sans Nova Light" panose="020B0302020104020203" pitchFamily="34" charset="0"/>
                <a:ea typeface="+mn-lt"/>
                <a:cs typeface="Gill Sans Light" panose="020B0302020104020203" pitchFamily="34" charset="-79"/>
              </a:rPr>
              <a:t> </a:t>
            </a:r>
          </a:p>
          <a:p>
            <a:pPr marL="0" indent="0">
              <a:lnSpc>
                <a:spcPct val="100000"/>
              </a:lnSpc>
              <a:spcBef>
                <a:spcPts val="0"/>
              </a:spcBef>
              <a:buNone/>
            </a:pPr>
            <a:r>
              <a:rPr lang="en-US" sz="1600" dirty="0">
                <a:solidFill>
                  <a:schemeClr val="accent3"/>
                </a:solidFill>
                <a:latin typeface="Gill Sans Nova Light" panose="020B0302020104020203" pitchFamily="34" charset="0"/>
                <a:ea typeface="+mn-lt"/>
                <a:cs typeface="Gill Sans Light" panose="020B0302020104020203" pitchFamily="34" charset="-79"/>
              </a:rPr>
              <a:t>Sutton, L., Rowe, S., </a:t>
            </a:r>
            <a:r>
              <a:rPr lang="en-US" sz="1600" dirty="0" err="1">
                <a:solidFill>
                  <a:schemeClr val="accent3"/>
                </a:solidFill>
                <a:latin typeface="Gill Sans Nova Light" panose="020B0302020104020203" pitchFamily="34" charset="0"/>
                <a:ea typeface="+mn-lt"/>
                <a:cs typeface="Gill Sans Light" panose="020B0302020104020203" pitchFamily="34" charset="-79"/>
              </a:rPr>
              <a:t>Hammerton</a:t>
            </a:r>
            <a:r>
              <a:rPr lang="en-US" sz="1600" dirty="0">
                <a:solidFill>
                  <a:schemeClr val="accent3"/>
                </a:solidFill>
                <a:latin typeface="Gill Sans Nova Light" panose="020B0302020104020203" pitchFamily="34" charset="0"/>
                <a:ea typeface="+mn-lt"/>
                <a:cs typeface="Gill Sans Light" panose="020B0302020104020203" pitchFamily="34" charset="-79"/>
              </a:rPr>
              <a:t>, G., &amp; Billings, J. (2022). The contribution of </a:t>
            </a:r>
            <a:r>
              <a:rPr lang="en-US" sz="1600" dirty="0" err="1">
                <a:solidFill>
                  <a:schemeClr val="accent3"/>
                </a:solidFill>
                <a:latin typeface="Gill Sans Nova Light" panose="020B0302020104020203" pitchFamily="34" charset="0"/>
                <a:ea typeface="+mn-lt"/>
                <a:cs typeface="Gill Sans Light" panose="020B0302020104020203" pitchFamily="34" charset="-79"/>
              </a:rPr>
              <a:t>organisational</a:t>
            </a:r>
            <a:r>
              <a:rPr lang="en-US" sz="1600" dirty="0">
                <a:solidFill>
                  <a:schemeClr val="accent3"/>
                </a:solidFill>
                <a:latin typeface="Gill Sans Nova Light" panose="020B0302020104020203" pitchFamily="34" charset="0"/>
                <a:ea typeface="+mn-lt"/>
                <a:cs typeface="Gill Sans Light" panose="020B0302020104020203" pitchFamily="34" charset="-79"/>
              </a:rPr>
              <a:t> factors to vicarious trauma in mental health professionals: a systematic review and narrative synthesis. European Journal of </a:t>
            </a:r>
            <a:r>
              <a:rPr lang="en-US" sz="1600" dirty="0" err="1">
                <a:solidFill>
                  <a:schemeClr val="accent3"/>
                </a:solidFill>
                <a:latin typeface="Gill Sans Nova Light" panose="020B0302020104020203" pitchFamily="34" charset="0"/>
                <a:ea typeface="+mn-lt"/>
                <a:cs typeface="Gill Sans Light" panose="020B0302020104020203" pitchFamily="34" charset="-79"/>
              </a:rPr>
              <a:t>Psychotraumatology</a:t>
            </a:r>
            <a:r>
              <a:rPr lang="en-US" sz="1600" dirty="0">
                <a:solidFill>
                  <a:schemeClr val="accent3"/>
                </a:solidFill>
                <a:latin typeface="Gill Sans Nova Light" panose="020B0302020104020203" pitchFamily="34" charset="0"/>
                <a:ea typeface="+mn-lt"/>
                <a:cs typeface="Gill Sans Light" panose="020B0302020104020203" pitchFamily="34" charset="-79"/>
              </a:rPr>
              <a:t>, 13(1), 1–21. </a:t>
            </a:r>
            <a:r>
              <a:rPr lang="en-US" sz="1600" dirty="0">
                <a:solidFill>
                  <a:schemeClr val="accent3"/>
                </a:solidFill>
                <a:latin typeface="Gill Sans Nova Light" panose="020B0302020104020203" pitchFamily="34" charset="0"/>
                <a:ea typeface="+mn-lt"/>
                <a:cs typeface="Gill Sans Light" panose="020B0302020104020203" pitchFamily="34" charset="-79"/>
                <a:hlinkClick r:id="rId5"/>
              </a:rPr>
              <a:t>https://doi-org.ezproxy.southern.edu/10.1080/20008198.2021.2022278</a:t>
            </a:r>
            <a:endParaRPr lang="en-US" sz="1600" dirty="0">
              <a:solidFill>
                <a:schemeClr val="accent3"/>
              </a:solidFill>
              <a:latin typeface="Gill Sans Nova Light" panose="020B0302020104020203" pitchFamily="34" charset="0"/>
              <a:ea typeface="+mn-lt"/>
              <a:cs typeface="Gill Sans Light" panose="020B0302020104020203" pitchFamily="34" charset="-79"/>
            </a:endParaRPr>
          </a:p>
          <a:p>
            <a:pPr marL="0" indent="0">
              <a:lnSpc>
                <a:spcPct val="100000"/>
              </a:lnSpc>
              <a:spcBef>
                <a:spcPts val="0"/>
              </a:spcBef>
              <a:buNone/>
            </a:pPr>
            <a:r>
              <a:rPr lang="en-US" sz="1600" dirty="0">
                <a:solidFill>
                  <a:schemeClr val="accent3"/>
                </a:solidFill>
                <a:latin typeface="Gill Sans Nova Light" panose="020B0302020104020203" pitchFamily="34" charset="0"/>
                <a:ea typeface="+mn-lt"/>
                <a:cs typeface="Gill Sans Light" panose="020B0302020104020203" pitchFamily="34" charset="-79"/>
              </a:rPr>
              <a:t>Fogel, Amy. (2015). Effective Ways Social Workers Respond to Secondary Trauma. Retrieved from Sophia,</a:t>
            </a:r>
          </a:p>
          <a:p>
            <a:pPr marL="0" indent="0">
              <a:lnSpc>
                <a:spcPct val="100000"/>
              </a:lnSpc>
              <a:spcBef>
                <a:spcPts val="0"/>
              </a:spcBef>
              <a:buNone/>
            </a:pPr>
            <a:r>
              <a:rPr lang="en-US" sz="1600" dirty="0">
                <a:solidFill>
                  <a:schemeClr val="accent3"/>
                </a:solidFill>
                <a:latin typeface="Gill Sans Nova Light" panose="020B0302020104020203" pitchFamily="34" charset="0"/>
                <a:ea typeface="+mn-lt"/>
                <a:cs typeface="Gill Sans Light" panose="020B0302020104020203" pitchFamily="34" charset="-79"/>
              </a:rPr>
              <a:t>the St. Catherine University repository website: </a:t>
            </a:r>
            <a:r>
              <a:rPr lang="en-US" sz="1600" dirty="0">
                <a:solidFill>
                  <a:schemeClr val="accent3"/>
                </a:solidFill>
                <a:latin typeface="Gill Sans Nova Light" panose="020B0302020104020203" pitchFamily="34" charset="0"/>
                <a:ea typeface="+mn-lt"/>
                <a:cs typeface="Gill Sans Light" panose="020B0302020104020203" pitchFamily="34" charset="-79"/>
                <a:hlinkClick r:id="rId6"/>
              </a:rPr>
              <a:t>https://sophia.stkate.edu/msw_papers/444</a:t>
            </a:r>
            <a:r>
              <a:rPr lang="en-US" sz="1600" dirty="0">
                <a:solidFill>
                  <a:schemeClr val="accent3"/>
                </a:solidFill>
                <a:latin typeface="Gill Sans Nova Light" panose="020B0302020104020203" pitchFamily="34" charset="0"/>
                <a:ea typeface="+mn-lt"/>
                <a:cs typeface="Gill Sans Light" panose="020B0302020104020203" pitchFamily="34" charset="-79"/>
              </a:rPr>
              <a:t> </a:t>
            </a:r>
          </a:p>
          <a:p>
            <a:pPr marL="0" indent="0">
              <a:lnSpc>
                <a:spcPct val="100000"/>
              </a:lnSpc>
              <a:spcBef>
                <a:spcPts val="0"/>
              </a:spcBef>
              <a:buNone/>
            </a:pPr>
            <a:r>
              <a:rPr lang="en-US" i="1" dirty="0"/>
              <a:t>Burnout in social work and what you can do about it</a:t>
            </a:r>
            <a:r>
              <a:rPr lang="en-US" dirty="0"/>
              <a:t>. (2023) Open Universities Australia. </a:t>
            </a:r>
            <a:r>
              <a:rPr lang="en-US" dirty="0">
                <a:hlinkClick r:id="rId7"/>
              </a:rPr>
              <a:t>https://www.open.edu.au/advice/insights/burnout-in-social-work-and-what-you-can-do-about-it</a:t>
            </a:r>
            <a:endParaRPr lang="en-US" dirty="0"/>
          </a:p>
          <a:p>
            <a:pPr marL="0" indent="0">
              <a:lnSpc>
                <a:spcPct val="100000"/>
              </a:lnSpc>
              <a:spcBef>
                <a:spcPts val="0"/>
              </a:spcBef>
              <a:buNone/>
            </a:pPr>
            <a:r>
              <a:rPr lang="en-US" i="1" dirty="0"/>
              <a:t>Well-being Resources</a:t>
            </a:r>
            <a:r>
              <a:rPr lang="en-US" dirty="0"/>
              <a:t>. </a:t>
            </a:r>
            <a:r>
              <a:rPr lang="en-US" dirty="0" err="1"/>
              <a:t>Psychiatry.Org</a:t>
            </a:r>
            <a:r>
              <a:rPr lang="en-US" dirty="0"/>
              <a:t> - Well-Being Resources. </a:t>
            </a:r>
            <a:r>
              <a:rPr lang="en-US" dirty="0">
                <a:hlinkClick r:id="rId8"/>
              </a:rPr>
              <a:t>https://www.psychiatry.org/psychiatrists/practice/well-being-and-burnout/well-being-resources</a:t>
            </a:r>
            <a:r>
              <a:rPr lang="en-US" dirty="0"/>
              <a:t> </a:t>
            </a:r>
          </a:p>
          <a:p>
            <a:pPr marL="0" indent="0">
              <a:lnSpc>
                <a:spcPct val="100000"/>
              </a:lnSpc>
              <a:spcBef>
                <a:spcPts val="0"/>
              </a:spcBef>
              <a:buNone/>
            </a:pPr>
            <a:endParaRPr lang="en-US" sz="1600" dirty="0">
              <a:solidFill>
                <a:schemeClr val="accent3"/>
              </a:solidFill>
              <a:latin typeface="Gill Sans Nova Light" panose="020B0302020104020203" pitchFamily="34" charset="0"/>
              <a:ea typeface="+mn-lt"/>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11</a:t>
            </a:fld>
            <a:endParaRPr lang="en-US" dirty="0"/>
          </a:p>
        </p:txBody>
      </p:sp>
    </p:spTree>
    <p:extLst>
      <p:ext uri="{BB962C8B-B14F-4D97-AF65-F5344CB8AC3E}">
        <p14:creationId xmlns:p14="http://schemas.microsoft.com/office/powerpoint/2010/main" val="385943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normAutofit/>
          </a:bodyPr>
          <a:lstStyle/>
          <a:p>
            <a:r>
              <a:rPr lang="en-US" dirty="0">
                <a:solidFill>
                  <a:schemeClr val="accent3"/>
                </a:solidFill>
                <a:latin typeface="Baskerville Old Face" panose="02020602080505020303" pitchFamily="18" charset="77"/>
                <a:cs typeface="Calibri Light"/>
              </a:rPr>
              <a:t>Agenda</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fontScale="92500" lnSpcReduction="10000"/>
          </a:bodyPr>
          <a:lstStyle/>
          <a:p>
            <a:pPr marL="0" indent="0">
              <a:lnSpc>
                <a:spcPct val="150000"/>
              </a:lnSpc>
              <a:buNone/>
            </a:pPr>
            <a:r>
              <a:rPr lang="en-US" dirty="0">
                <a:latin typeface="Gill Sans Nova Light" panose="020B0302020104020203" pitchFamily="34" charset="0"/>
                <a:cs typeface="Gill Sans Light" panose="020B0302020104020203" pitchFamily="34" charset="-79"/>
              </a:rPr>
              <a:t>Introduction</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Definitions</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Current Research</a:t>
            </a:r>
          </a:p>
          <a:p>
            <a:r>
              <a:rPr lang="en-US" dirty="0">
                <a:solidFill>
                  <a:schemeClr val="accent3"/>
                </a:solidFill>
                <a:latin typeface="Gill Sans Nova Light" panose="020B0302020104020203" pitchFamily="34" charset="0"/>
                <a:cs typeface="Calibri"/>
              </a:rPr>
              <a:t>Applications</a:t>
            </a:r>
          </a:p>
          <a:p>
            <a:r>
              <a:rPr lang="en-US" dirty="0">
                <a:solidFill>
                  <a:schemeClr val="accent3"/>
                </a:solidFill>
                <a:latin typeface="Gill Sans Nova Light" panose="020B0302020104020203" pitchFamily="34" charset="0"/>
                <a:cs typeface="Calibri"/>
              </a:rPr>
              <a:t>Further Resources</a:t>
            </a:r>
          </a:p>
          <a:p>
            <a:r>
              <a:rPr lang="en-US" dirty="0">
                <a:latin typeface="Gill Sans Nova Light" panose="020B0302020104020203" pitchFamily="34" charset="0"/>
                <a:cs typeface="Calibri"/>
              </a:rPr>
              <a:t>Self-Care Plan</a:t>
            </a:r>
          </a:p>
          <a:p>
            <a:r>
              <a:rPr lang="en-US" dirty="0">
                <a:solidFill>
                  <a:schemeClr val="accent3"/>
                </a:solidFill>
                <a:latin typeface="Gill Sans Nova Light" panose="020B0302020104020203" pitchFamily="34" charset="0"/>
                <a:cs typeface="Calibri"/>
              </a:rPr>
              <a:t>Closing</a:t>
            </a: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p:txBody>
          <a:bodyPr>
            <a:normAutofit/>
          </a:bodyPr>
          <a:lstStyle/>
          <a:p>
            <a:r>
              <a:rPr lang="en-US" sz="3200" dirty="0"/>
              <a:t>“It is one of the most beautiful compensations of this life that you cannot sincerely try to help another without helping yourself.”</a:t>
            </a:r>
          </a:p>
          <a:p>
            <a:r>
              <a:rPr lang="en-US" sz="3200" dirty="0"/>
              <a:t>— Ralph Waldo Emerson</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
        <p:nvSpPr>
          <p:cNvPr id="7" name="TextBox 6">
            <a:extLst>
              <a:ext uri="{FF2B5EF4-FFF2-40B4-BE49-F238E27FC236}">
                <a16:creationId xmlns:a16="http://schemas.microsoft.com/office/drawing/2014/main" id="{188472A5-028F-47B8-0DE5-62BF04AE252C}"/>
              </a:ext>
            </a:extLst>
          </p:cNvPr>
          <p:cNvSpPr txBox="1"/>
          <p:nvPr/>
        </p:nvSpPr>
        <p:spPr>
          <a:xfrm>
            <a:off x="561474" y="6144126"/>
            <a:ext cx="7154779" cy="246221"/>
          </a:xfrm>
          <a:prstGeom prst="rect">
            <a:avLst/>
          </a:prstGeom>
          <a:noFill/>
        </p:spPr>
        <p:txBody>
          <a:bodyPr wrap="square" rtlCol="0">
            <a:spAutoFit/>
          </a:bodyPr>
          <a:lstStyle/>
          <a:p>
            <a:r>
              <a:rPr lang="en-US" sz="1000" i="1" dirty="0"/>
              <a:t>(“15 Inspirational Quotes for Social Workers,” </a:t>
            </a:r>
            <a:r>
              <a:rPr lang="en-US" sz="1000" dirty="0"/>
              <a:t>2022)</a:t>
            </a:r>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50D5-E21E-F462-16B3-DB9DCD4B6744}"/>
              </a:ext>
            </a:extLst>
          </p:cNvPr>
          <p:cNvSpPr>
            <a:spLocks noGrp="1"/>
          </p:cNvSpPr>
          <p:nvPr>
            <p:ph type="title"/>
          </p:nvPr>
        </p:nvSpPr>
        <p:spPr/>
        <p:txBody>
          <a:bodyPr/>
          <a:lstStyle/>
          <a:p>
            <a:r>
              <a:rPr lang="en-US" dirty="0"/>
              <a:t>Definitions</a:t>
            </a:r>
          </a:p>
        </p:txBody>
      </p:sp>
      <p:sp>
        <p:nvSpPr>
          <p:cNvPr id="3" name="Text Placeholder 2">
            <a:extLst>
              <a:ext uri="{FF2B5EF4-FFF2-40B4-BE49-F238E27FC236}">
                <a16:creationId xmlns:a16="http://schemas.microsoft.com/office/drawing/2014/main" id="{6B336769-3ACF-64E8-C9FB-EFFB03829E1F}"/>
              </a:ext>
            </a:extLst>
          </p:cNvPr>
          <p:cNvSpPr>
            <a:spLocks noGrp="1"/>
          </p:cNvSpPr>
          <p:nvPr>
            <p:ph type="body" idx="1"/>
          </p:nvPr>
        </p:nvSpPr>
        <p:spPr/>
        <p:txBody>
          <a:bodyPr>
            <a:normAutofit fontScale="92500" lnSpcReduction="10000"/>
          </a:bodyPr>
          <a:lstStyle/>
          <a:p>
            <a:r>
              <a:rPr lang="en-US" sz="2800" dirty="0"/>
              <a:t>Self-Care</a:t>
            </a:r>
          </a:p>
        </p:txBody>
      </p:sp>
      <p:sp>
        <p:nvSpPr>
          <p:cNvPr id="4" name="Content Placeholder 3">
            <a:extLst>
              <a:ext uri="{FF2B5EF4-FFF2-40B4-BE49-F238E27FC236}">
                <a16:creationId xmlns:a16="http://schemas.microsoft.com/office/drawing/2014/main" id="{58138B28-ADCF-01D5-F54F-997BD04B45C1}"/>
              </a:ext>
            </a:extLst>
          </p:cNvPr>
          <p:cNvSpPr>
            <a:spLocks noGrp="1"/>
          </p:cNvSpPr>
          <p:nvPr>
            <p:ph sz="half" idx="2"/>
          </p:nvPr>
        </p:nvSpPr>
        <p:spPr/>
        <p:txBody>
          <a:bodyPr>
            <a:normAutofit/>
          </a:bodyPr>
          <a:lstStyle/>
          <a:p>
            <a:pPr marL="0" indent="0">
              <a:buNone/>
            </a:pPr>
            <a:r>
              <a:rPr lang="en-US" sz="2400" b="0" i="0" dirty="0">
                <a:solidFill>
                  <a:schemeClr val="accent3"/>
                </a:solidFill>
                <a:latin typeface="Gill Sans Nova Light" panose="020B0302020104020203" pitchFamily="34" charset="0"/>
                <a:cs typeface="Gill Sans Light" panose="020B0302020104020203" pitchFamily="34" charset="-79"/>
              </a:rPr>
              <a:t>Anything you do to keep yourself healthy physically, emotionally, and spiritually</a:t>
            </a:r>
            <a:endParaRPr lang="en-US" sz="2400" dirty="0">
              <a:latin typeface="Gill Sans Nova Light" panose="020B0302020104020203" pitchFamily="34" charset="0"/>
              <a:cs typeface="Gill Sans Light" panose="020B0302020104020203" pitchFamily="34" charset="-79"/>
            </a:endParaRPr>
          </a:p>
          <a:p>
            <a:pPr marL="0" indent="0">
              <a:buNone/>
            </a:pPr>
            <a:r>
              <a:rPr lang="en-US" sz="1000" dirty="0">
                <a:latin typeface="Gill Sans Nova Light" panose="020B0302020104020203" pitchFamily="34" charset="0"/>
                <a:cs typeface="Gill Sans Light" panose="020B0302020104020203" pitchFamily="34" charset="-79"/>
              </a:rPr>
              <a:t>(</a:t>
            </a:r>
            <a:r>
              <a:rPr lang="en-US" sz="1000" dirty="0" err="1">
                <a:latin typeface="Gill Sans Nova Light" panose="020B0302020104020203" pitchFamily="34" charset="0"/>
                <a:cs typeface="Gill Sans Light" panose="020B0302020104020203" pitchFamily="34" charset="-79"/>
              </a:rPr>
              <a:t>Glowiak</a:t>
            </a:r>
            <a:r>
              <a:rPr lang="en-US" sz="1000" dirty="0">
                <a:latin typeface="Gill Sans Nova Light" panose="020B0302020104020203" pitchFamily="34" charset="0"/>
                <a:cs typeface="Gill Sans Light" panose="020B0302020104020203" pitchFamily="34" charset="-79"/>
              </a:rPr>
              <a:t>, 2024)</a:t>
            </a:r>
            <a:endParaRPr lang="en-US" sz="1000" dirty="0"/>
          </a:p>
        </p:txBody>
      </p:sp>
      <p:sp>
        <p:nvSpPr>
          <p:cNvPr id="5" name="Text Placeholder 4">
            <a:extLst>
              <a:ext uri="{FF2B5EF4-FFF2-40B4-BE49-F238E27FC236}">
                <a16:creationId xmlns:a16="http://schemas.microsoft.com/office/drawing/2014/main" id="{6143C94C-92AB-07F0-5DB8-B7D514DA70A3}"/>
              </a:ext>
            </a:extLst>
          </p:cNvPr>
          <p:cNvSpPr>
            <a:spLocks noGrp="1"/>
          </p:cNvSpPr>
          <p:nvPr>
            <p:ph type="body" sz="quarter" idx="3"/>
          </p:nvPr>
        </p:nvSpPr>
        <p:spPr/>
        <p:txBody>
          <a:bodyPr>
            <a:noAutofit/>
          </a:bodyPr>
          <a:lstStyle/>
          <a:p>
            <a:r>
              <a:rPr lang="en-US" sz="2600" dirty="0"/>
              <a:t>Vicarious Trauma	</a:t>
            </a:r>
          </a:p>
        </p:txBody>
      </p:sp>
      <p:sp>
        <p:nvSpPr>
          <p:cNvPr id="6" name="Content Placeholder 5">
            <a:extLst>
              <a:ext uri="{FF2B5EF4-FFF2-40B4-BE49-F238E27FC236}">
                <a16:creationId xmlns:a16="http://schemas.microsoft.com/office/drawing/2014/main" id="{4F7218B8-B8EF-F4CD-5AD2-1D2AC14179DE}"/>
              </a:ext>
            </a:extLst>
          </p:cNvPr>
          <p:cNvSpPr>
            <a:spLocks noGrp="1"/>
          </p:cNvSpPr>
          <p:nvPr>
            <p:ph sz="quarter" idx="4"/>
          </p:nvPr>
        </p:nvSpPr>
        <p:spPr/>
        <p:txBody>
          <a:bodyPr>
            <a:normAutofit/>
          </a:bodyPr>
          <a:lstStyle/>
          <a:p>
            <a:pPr marL="0" indent="0">
              <a:buNone/>
            </a:pPr>
            <a:r>
              <a:rPr lang="en-US" sz="2400" dirty="0"/>
              <a:t>The cumulative effect on helping professionals after an extended period of time  taking in the experiences of trauma survivors and helping them through the healing process</a:t>
            </a:r>
          </a:p>
          <a:p>
            <a:pPr marL="0" indent="0">
              <a:buNone/>
            </a:pPr>
            <a:r>
              <a:rPr lang="en-US" sz="1000" dirty="0"/>
              <a:t>(</a:t>
            </a:r>
            <a:r>
              <a:rPr lang="en-US" sz="1000" dirty="0" err="1"/>
              <a:t>Dombo</a:t>
            </a:r>
            <a:r>
              <a:rPr lang="en-US" sz="1000" dirty="0"/>
              <a:t> &amp; Gray, 2013)</a:t>
            </a:r>
          </a:p>
        </p:txBody>
      </p:sp>
      <p:sp>
        <p:nvSpPr>
          <p:cNvPr id="8" name="Slide Number Placeholder 7">
            <a:extLst>
              <a:ext uri="{FF2B5EF4-FFF2-40B4-BE49-F238E27FC236}">
                <a16:creationId xmlns:a16="http://schemas.microsoft.com/office/drawing/2014/main" id="{B83857C9-8438-3BAA-84DD-9892BA880C3D}"/>
              </a:ext>
            </a:extLst>
          </p:cNvPr>
          <p:cNvSpPr>
            <a:spLocks noGrp="1"/>
          </p:cNvSpPr>
          <p:nvPr>
            <p:ph type="sldNum" sz="quarter" idx="12"/>
          </p:nvPr>
        </p:nvSpPr>
        <p:spPr/>
        <p:txBody>
          <a:bodyPr/>
          <a:lstStyle/>
          <a:p>
            <a:fld id="{294A09A9-5501-47C1-A89A-A340965A2BE2}" type="slidenum">
              <a:rPr lang="en-US" smtClean="0"/>
              <a:t>4</a:t>
            </a:fld>
            <a:endParaRPr lang="en-US" dirty="0"/>
          </a:p>
        </p:txBody>
      </p:sp>
      <p:sp>
        <p:nvSpPr>
          <p:cNvPr id="9" name="Text Placeholder 8">
            <a:extLst>
              <a:ext uri="{FF2B5EF4-FFF2-40B4-BE49-F238E27FC236}">
                <a16:creationId xmlns:a16="http://schemas.microsoft.com/office/drawing/2014/main" id="{A9E9DA78-463D-14C7-0AA2-470A0A9AE2C5}"/>
              </a:ext>
            </a:extLst>
          </p:cNvPr>
          <p:cNvSpPr>
            <a:spLocks noGrp="1"/>
          </p:cNvSpPr>
          <p:nvPr>
            <p:ph type="body" sz="quarter" idx="13"/>
          </p:nvPr>
        </p:nvSpPr>
        <p:spPr/>
        <p:txBody>
          <a:bodyPr>
            <a:noAutofit/>
          </a:bodyPr>
          <a:lstStyle/>
          <a:p>
            <a:r>
              <a:rPr lang="en-US" sz="2600" dirty="0"/>
              <a:t>Burnout</a:t>
            </a:r>
          </a:p>
        </p:txBody>
      </p:sp>
      <p:sp>
        <p:nvSpPr>
          <p:cNvPr id="10" name="Content Placeholder 9">
            <a:extLst>
              <a:ext uri="{FF2B5EF4-FFF2-40B4-BE49-F238E27FC236}">
                <a16:creationId xmlns:a16="http://schemas.microsoft.com/office/drawing/2014/main" id="{4AC60D9C-2266-7DF4-D00F-74DA5363A0AA}"/>
              </a:ext>
            </a:extLst>
          </p:cNvPr>
          <p:cNvSpPr>
            <a:spLocks noGrp="1"/>
          </p:cNvSpPr>
          <p:nvPr>
            <p:ph sz="quarter" idx="14"/>
          </p:nvPr>
        </p:nvSpPr>
        <p:spPr/>
        <p:txBody>
          <a:bodyPr>
            <a:normAutofit/>
          </a:bodyPr>
          <a:lstStyle/>
          <a:p>
            <a:pPr marL="0" indent="0">
              <a:buNone/>
            </a:pPr>
            <a:r>
              <a:rPr lang="en-US" sz="2400" dirty="0"/>
              <a:t>Emotional exhaustion, increasing depersonalization of clients, and a decreased feeling of personal accomplishment related to work</a:t>
            </a:r>
          </a:p>
          <a:p>
            <a:pPr marL="0" indent="0">
              <a:buNone/>
            </a:pPr>
            <a:r>
              <a:rPr lang="en-US" sz="1000" dirty="0"/>
              <a:t>(</a:t>
            </a:r>
            <a:r>
              <a:rPr lang="en-US" sz="1000" dirty="0" err="1"/>
              <a:t>Dombo</a:t>
            </a:r>
            <a:r>
              <a:rPr lang="en-US" sz="1000" dirty="0"/>
              <a:t> &amp; Gray, 2013)</a:t>
            </a:r>
          </a:p>
          <a:p>
            <a:pPr marL="0" indent="0">
              <a:buNone/>
            </a:pPr>
            <a:endParaRPr lang="en-US" sz="2400" dirty="0"/>
          </a:p>
        </p:txBody>
      </p:sp>
    </p:spTree>
    <p:extLst>
      <p:ext uri="{BB962C8B-B14F-4D97-AF65-F5344CB8AC3E}">
        <p14:creationId xmlns:p14="http://schemas.microsoft.com/office/powerpoint/2010/main" val="6739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lstStyle/>
          <a:p>
            <a:r>
              <a:rPr lang="en-US" dirty="0">
                <a:solidFill>
                  <a:schemeClr val="accent3"/>
                </a:solidFill>
                <a:latin typeface="Baskerville Old Face" panose="02020602080505020303" pitchFamily="18" charset="77"/>
                <a:ea typeface="Baskerville" panose="02020502070401020303" pitchFamily="18" charset="0"/>
              </a:rPr>
              <a:t>Current Research</a:t>
            </a:r>
            <a:endParaRPr lang="en-US" dirty="0"/>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1124712" y="2229854"/>
            <a:ext cx="9912256" cy="3720124"/>
          </a:xfrm>
        </p:spPr>
        <p:txBody>
          <a:bodyPr>
            <a:normAutofit/>
          </a:bodyPr>
          <a:lstStyle/>
          <a:p>
            <a:endParaRPr lang="en-US" sz="2400" dirty="0">
              <a:solidFill>
                <a:schemeClr val="accent3"/>
              </a:solidFill>
              <a:latin typeface="Gill Sans Nova Light" panose="020B0302020104020203" pitchFamily="34" charset="0"/>
              <a:ea typeface="+mn-lt"/>
              <a:cs typeface="Gill Sans Light" panose="020B0302020104020203" pitchFamily="34" charset="-79"/>
            </a:endParaRPr>
          </a:p>
          <a:p>
            <a:endParaRPr lang="en-US" sz="2400" dirty="0">
              <a:solidFill>
                <a:schemeClr val="accent3"/>
              </a:solidFill>
              <a:latin typeface="Gill Sans Nova Light" panose="020B0302020104020203" pitchFamily="34" charset="0"/>
              <a:ea typeface="+mn-lt"/>
              <a:cs typeface="Gill Sans Light" panose="020B0302020104020203" pitchFamily="34" charset="-79"/>
            </a:endParaRPr>
          </a:p>
        </p:txBody>
      </p:sp>
      <p:sp>
        <p:nvSpPr>
          <p:cNvPr id="22" name="Content Placeholder 3">
            <a:extLst>
              <a:ext uri="{FF2B5EF4-FFF2-40B4-BE49-F238E27FC236}">
                <a16:creationId xmlns:a16="http://schemas.microsoft.com/office/drawing/2014/main" id="{70B6803E-95B7-A5F3-36C5-28DC2AFA1720}"/>
              </a:ext>
            </a:extLst>
          </p:cNvPr>
          <p:cNvSpPr txBox="1">
            <a:spLocks/>
          </p:cNvSpPr>
          <p:nvPr/>
        </p:nvSpPr>
        <p:spPr>
          <a:xfrm>
            <a:off x="1124711" y="2181726"/>
            <a:ext cx="10040593" cy="376825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16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1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1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1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1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solidFill>
                  <a:schemeClr val="accent3"/>
                </a:solidFill>
                <a:latin typeface="Gill Sans Nova Light" panose="020B0302020104020203" pitchFamily="34" charset="0"/>
                <a:ea typeface="+mn-lt"/>
                <a:cs typeface="Gill Sans Light" panose="020B0302020104020203" pitchFamily="34" charset="-79"/>
              </a:rPr>
              <a:t>(“Burnout in social work,” 2023)</a:t>
            </a:r>
            <a:endParaRPr lang="en-US" sz="2800" dirty="0">
              <a:latin typeface="Gill Sans Nova Light" panose="020B0302020104020203" pitchFamily="34" charset="0"/>
              <a:ea typeface="+mn-lt"/>
              <a:cs typeface="Gill Sans Light" panose="020B0302020104020203" pitchFamily="34" charset="-79"/>
            </a:endParaRPr>
          </a:p>
          <a:p>
            <a:r>
              <a:rPr lang="en-US" sz="2800" dirty="0">
                <a:latin typeface="Gill Sans Nova Light" panose="020B0302020104020203" pitchFamily="34" charset="0"/>
                <a:ea typeface="+mn-lt"/>
                <a:cs typeface="Gill Sans Light" panose="020B0302020104020203" pitchFamily="34" charset="-79"/>
              </a:rPr>
              <a:t>64% if mental disorder claims in work are from human social work or healthcare fields</a:t>
            </a:r>
          </a:p>
          <a:p>
            <a:r>
              <a:rPr lang="en-US" sz="2800" dirty="0">
                <a:latin typeface="Gill Sans Nova Light" panose="020B0302020104020203" pitchFamily="34" charset="0"/>
                <a:ea typeface="+mn-lt"/>
                <a:cs typeface="Gill Sans Light" panose="020B0302020104020203" pitchFamily="34" charset="-79"/>
              </a:rPr>
              <a:t>50% of front-line workers and 68% of leaders feel stressed and emotionally drained</a:t>
            </a:r>
          </a:p>
          <a:p>
            <a:r>
              <a:rPr lang="en-US" sz="2800" dirty="0">
                <a:latin typeface="Gill Sans Nova Light" panose="020B0302020104020203" pitchFamily="34" charset="0"/>
                <a:ea typeface="+mn-lt"/>
                <a:cs typeface="Gill Sans Light" panose="020B0302020104020203" pitchFamily="34" charset="-79"/>
              </a:rPr>
              <a:t>Demand is increasing for social workers but workers are few</a:t>
            </a:r>
          </a:p>
          <a:p>
            <a:pPr marL="0" indent="0">
              <a:buNone/>
            </a:pPr>
            <a:r>
              <a:rPr lang="en-US" sz="2800" dirty="0">
                <a:latin typeface="Gill Sans Nova Light" panose="020B0302020104020203" pitchFamily="34" charset="0"/>
                <a:ea typeface="+mn-lt"/>
                <a:cs typeface="Gill Sans Light" panose="020B0302020104020203" pitchFamily="34" charset="-79"/>
              </a:rPr>
              <a:t>(Tran, 2021)</a:t>
            </a:r>
          </a:p>
          <a:p>
            <a:r>
              <a:rPr lang="en-US" sz="2800" dirty="0">
                <a:latin typeface="Gill Sans Nova Light" panose="020B0302020104020203" pitchFamily="34" charset="0"/>
                <a:ea typeface="+mn-lt"/>
                <a:cs typeface="Gill Sans Light" panose="020B0302020104020203" pitchFamily="34" charset="-79"/>
              </a:rPr>
              <a:t>Workload is the main contributor to burnout</a:t>
            </a:r>
          </a:p>
          <a:p>
            <a:r>
              <a:rPr lang="en-US" sz="2800" dirty="0">
                <a:latin typeface="Gill Sans Nova Light" panose="020B0302020104020203" pitchFamily="34" charset="0"/>
                <a:ea typeface="+mn-lt"/>
                <a:cs typeface="Gill Sans Light" panose="020B0302020104020203" pitchFamily="34" charset="-79"/>
              </a:rPr>
              <a:t>Satisfied social workers are absent less often and have higher rates of retention</a:t>
            </a:r>
          </a:p>
          <a:p>
            <a:endParaRPr lang="en-US" sz="2800" dirty="0">
              <a:latin typeface="Gill Sans Nova Light" panose="020B0302020104020203" pitchFamily="34" charset="0"/>
              <a:ea typeface="+mn-lt"/>
              <a:cs typeface="Gill Sans Light" panose="020B0302020104020203" pitchFamily="34" charset="-79"/>
            </a:endParaRPr>
          </a:p>
          <a:p>
            <a:endParaRPr lang="en-US" sz="2800" dirty="0"/>
          </a:p>
        </p:txBody>
      </p:sp>
    </p:spTree>
    <p:extLst>
      <p:ext uri="{BB962C8B-B14F-4D97-AF65-F5344CB8AC3E}">
        <p14:creationId xmlns:p14="http://schemas.microsoft.com/office/powerpoint/2010/main" val="206812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lstStyle/>
          <a:p>
            <a:r>
              <a:rPr lang="en-US" dirty="0">
                <a:solidFill>
                  <a:schemeClr val="accent3"/>
                </a:solidFill>
                <a:latin typeface="Baskerville Old Face" panose="02020602080505020303" pitchFamily="18" charset="77"/>
                <a:ea typeface="Baskerville" panose="02020502070401020303" pitchFamily="18" charset="0"/>
              </a:rPr>
              <a:t>Are you experiencing any of the following?</a:t>
            </a:r>
            <a:endParaRPr lang="en-US" dirty="0"/>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1124712" y="2229854"/>
            <a:ext cx="9912256" cy="3720124"/>
          </a:xfrm>
        </p:spPr>
        <p:txBody>
          <a:bodyPr>
            <a:normAutofit/>
          </a:bodyPr>
          <a:lstStyle/>
          <a:p>
            <a:endParaRPr lang="en-US" sz="2400" dirty="0">
              <a:solidFill>
                <a:schemeClr val="accent3"/>
              </a:solidFill>
              <a:latin typeface="Gill Sans Nova Light" panose="020B0302020104020203" pitchFamily="34" charset="0"/>
              <a:ea typeface="+mn-lt"/>
              <a:cs typeface="Gill Sans Light" panose="020B0302020104020203" pitchFamily="34" charset="-79"/>
            </a:endParaRPr>
          </a:p>
          <a:p>
            <a:endParaRPr lang="en-US" sz="2400" dirty="0">
              <a:solidFill>
                <a:schemeClr val="accent3"/>
              </a:solidFill>
              <a:latin typeface="Gill Sans Nova Light" panose="020B0302020104020203" pitchFamily="34" charset="0"/>
              <a:ea typeface="+mn-lt"/>
              <a:cs typeface="Gill Sans Light" panose="020B0302020104020203" pitchFamily="34" charset="-79"/>
            </a:endParaRPr>
          </a:p>
        </p:txBody>
      </p:sp>
      <p:sp>
        <p:nvSpPr>
          <p:cNvPr id="21" name="TextBox 20">
            <a:extLst>
              <a:ext uri="{FF2B5EF4-FFF2-40B4-BE49-F238E27FC236}">
                <a16:creationId xmlns:a16="http://schemas.microsoft.com/office/drawing/2014/main" id="{34C97E31-D091-004F-8F09-70676D294B70}"/>
              </a:ext>
            </a:extLst>
          </p:cNvPr>
          <p:cNvSpPr txBox="1"/>
          <p:nvPr/>
        </p:nvSpPr>
        <p:spPr>
          <a:xfrm>
            <a:off x="6272463" y="6356349"/>
            <a:ext cx="5245769" cy="369332"/>
          </a:xfrm>
          <a:prstGeom prst="rect">
            <a:avLst/>
          </a:prstGeom>
          <a:noFill/>
        </p:spPr>
        <p:txBody>
          <a:bodyPr wrap="square">
            <a:spAutoFit/>
          </a:bodyPr>
          <a:lstStyle/>
          <a:p>
            <a:pPr algn="r"/>
            <a:r>
              <a:rPr lang="en-US" sz="1800" dirty="0">
                <a:solidFill>
                  <a:schemeClr val="accent3"/>
                </a:solidFill>
                <a:latin typeface="Gill Sans Nova Light" panose="020B0302020104020203" pitchFamily="34" charset="0"/>
                <a:ea typeface="+mn-lt"/>
                <a:cs typeface="Gill Sans Light" panose="020B0302020104020203" pitchFamily="34" charset="-79"/>
              </a:rPr>
              <a:t>(“Burnout in social work,” 2023)</a:t>
            </a:r>
            <a:endParaRPr lang="en-US" dirty="0"/>
          </a:p>
        </p:txBody>
      </p:sp>
      <p:sp>
        <p:nvSpPr>
          <p:cNvPr id="22" name="Content Placeholder 3">
            <a:extLst>
              <a:ext uri="{FF2B5EF4-FFF2-40B4-BE49-F238E27FC236}">
                <a16:creationId xmlns:a16="http://schemas.microsoft.com/office/drawing/2014/main" id="{70B6803E-95B7-A5F3-36C5-28DC2AFA1720}"/>
              </a:ext>
            </a:extLst>
          </p:cNvPr>
          <p:cNvSpPr txBox="1">
            <a:spLocks/>
          </p:cNvSpPr>
          <p:nvPr/>
        </p:nvSpPr>
        <p:spPr>
          <a:xfrm>
            <a:off x="1124711" y="2181726"/>
            <a:ext cx="10040593" cy="3768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16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1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1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1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1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latin typeface="Gill Sans Nova Light" panose="020B0302020104020203" pitchFamily="34" charset="0"/>
                <a:ea typeface="+mn-lt"/>
                <a:cs typeface="Gill Sans Light" panose="020B0302020104020203" pitchFamily="34" charset="-79"/>
              </a:rPr>
              <a:t>Loss of motivation</a:t>
            </a:r>
          </a:p>
          <a:p>
            <a:r>
              <a:rPr lang="en-US" sz="2800" dirty="0">
                <a:latin typeface="Gill Sans Nova Light" panose="020B0302020104020203" pitchFamily="34" charset="0"/>
                <a:ea typeface="+mn-lt"/>
                <a:cs typeface="Gill Sans Light" panose="020B0302020104020203" pitchFamily="34" charset="-79"/>
              </a:rPr>
              <a:t>Anxiety </a:t>
            </a:r>
          </a:p>
          <a:p>
            <a:r>
              <a:rPr lang="en-US" sz="2800" dirty="0">
                <a:latin typeface="Gill Sans Nova Light" panose="020B0302020104020203" pitchFamily="34" charset="0"/>
                <a:ea typeface="+mn-lt"/>
                <a:cs typeface="Gill Sans Light" panose="020B0302020104020203" pitchFamily="34" charset="-79"/>
              </a:rPr>
              <a:t>Feelings of emptiness and hopelessness</a:t>
            </a:r>
          </a:p>
          <a:p>
            <a:r>
              <a:rPr lang="en-US" sz="2800" dirty="0">
                <a:latin typeface="Gill Sans Nova Light" panose="020B0302020104020203" pitchFamily="34" charset="0"/>
                <a:ea typeface="+mn-lt"/>
                <a:cs typeface="Gill Sans Light" panose="020B0302020104020203" pitchFamily="34" charset="-79"/>
              </a:rPr>
              <a:t>Trouble sleeping</a:t>
            </a:r>
          </a:p>
          <a:p>
            <a:r>
              <a:rPr lang="en-US" sz="2800" dirty="0">
                <a:latin typeface="Gill Sans Nova Light" panose="020B0302020104020203" pitchFamily="34" charset="0"/>
                <a:ea typeface="+mn-lt"/>
                <a:cs typeface="Gill Sans Light" panose="020B0302020104020203" pitchFamily="34" charset="-79"/>
              </a:rPr>
              <a:t>Feeling drained</a:t>
            </a:r>
          </a:p>
          <a:p>
            <a:r>
              <a:rPr lang="en-US" sz="2800" dirty="0">
                <a:latin typeface="Gill Sans Nova Light" panose="020B0302020104020203" pitchFamily="34" charset="0"/>
                <a:ea typeface="+mn-lt"/>
                <a:cs typeface="Gill Sans Light" panose="020B0302020104020203" pitchFamily="34" charset="-79"/>
              </a:rPr>
              <a:t>Overeating</a:t>
            </a:r>
          </a:p>
          <a:p>
            <a:r>
              <a:rPr lang="en-US" sz="2800" dirty="0">
                <a:latin typeface="Gill Sans Nova Light" panose="020B0302020104020203" pitchFamily="34" charset="0"/>
                <a:ea typeface="+mn-lt"/>
                <a:cs typeface="Gill Sans Light" panose="020B0302020104020203" pitchFamily="34" charset="-79"/>
              </a:rPr>
              <a:t>Lingering feelings of anger or sadness</a:t>
            </a:r>
          </a:p>
          <a:p>
            <a:endParaRPr lang="en-US" sz="2800" dirty="0">
              <a:latin typeface="Gill Sans Nova Light" panose="020B0302020104020203" pitchFamily="34" charset="0"/>
              <a:ea typeface="+mn-lt"/>
              <a:cs typeface="Gill Sans Light" panose="020B0302020104020203" pitchFamily="34" charset="-79"/>
            </a:endParaRPr>
          </a:p>
          <a:p>
            <a:endParaRPr lang="en-US" sz="2800" dirty="0"/>
          </a:p>
        </p:txBody>
      </p:sp>
    </p:spTree>
    <p:extLst>
      <p:ext uri="{BB962C8B-B14F-4D97-AF65-F5344CB8AC3E}">
        <p14:creationId xmlns:p14="http://schemas.microsoft.com/office/powerpoint/2010/main" val="270560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FB23-73CA-6BA5-D800-D24420967A4C}"/>
              </a:ext>
            </a:extLst>
          </p:cNvPr>
          <p:cNvSpPr>
            <a:spLocks noGrp="1"/>
          </p:cNvSpPr>
          <p:nvPr>
            <p:ph type="title"/>
          </p:nvPr>
        </p:nvSpPr>
        <p:spPr>
          <a:xfrm>
            <a:off x="1472184" y="2889504"/>
            <a:ext cx="2852928" cy="1088136"/>
          </a:xfrm>
        </p:spPr>
        <p:txBody>
          <a:bodyPr anchor="ctr">
            <a:normAutofit/>
          </a:bodyPr>
          <a:lstStyle/>
          <a:p>
            <a:r>
              <a:rPr lang="en-US" sz="4100"/>
              <a:t>Applications</a:t>
            </a:r>
          </a:p>
        </p:txBody>
      </p:sp>
      <p:sp>
        <p:nvSpPr>
          <p:cNvPr id="4" name="Content Placeholder 3">
            <a:extLst>
              <a:ext uri="{FF2B5EF4-FFF2-40B4-BE49-F238E27FC236}">
                <a16:creationId xmlns:a16="http://schemas.microsoft.com/office/drawing/2014/main" id="{56D92FBF-FCE5-50D3-0CA6-1DAE8CFDF127}"/>
              </a:ext>
            </a:extLst>
          </p:cNvPr>
          <p:cNvSpPr>
            <a:spLocks noGrp="1"/>
          </p:cNvSpPr>
          <p:nvPr>
            <p:ph idx="1"/>
          </p:nvPr>
        </p:nvSpPr>
        <p:spPr>
          <a:xfrm>
            <a:off x="7576457" y="473529"/>
            <a:ext cx="3634087" cy="6041571"/>
          </a:xfrm>
        </p:spPr>
        <p:txBody>
          <a:bodyPr anchor="ctr">
            <a:normAutofit/>
          </a:bodyPr>
          <a:lstStyle/>
          <a:p>
            <a:pPr marL="457200" indent="-457200">
              <a:lnSpc>
                <a:spcPct val="140000"/>
              </a:lnSpc>
              <a:buFont typeface="Arial" panose="020B0604020202020204" pitchFamily="34" charset="0"/>
              <a:buChar char="•"/>
            </a:pPr>
            <a:r>
              <a:rPr lang="en-US" sz="3200" dirty="0"/>
              <a:t>Organizational culture</a:t>
            </a:r>
          </a:p>
          <a:p>
            <a:pPr marL="457200" indent="-457200">
              <a:lnSpc>
                <a:spcPct val="140000"/>
              </a:lnSpc>
              <a:buFont typeface="Arial" panose="020B0604020202020204" pitchFamily="34" charset="0"/>
              <a:buChar char="•"/>
            </a:pPr>
            <a:r>
              <a:rPr lang="en-US" sz="3200" dirty="0"/>
              <a:t>Caseloads</a:t>
            </a:r>
          </a:p>
          <a:p>
            <a:pPr marL="457200" indent="-457200">
              <a:lnSpc>
                <a:spcPct val="140000"/>
              </a:lnSpc>
              <a:buFont typeface="Arial" panose="020B0604020202020204" pitchFamily="34" charset="0"/>
              <a:buChar char="•"/>
            </a:pPr>
            <a:r>
              <a:rPr lang="en-US" sz="3200" dirty="0"/>
              <a:t>Support networks</a:t>
            </a:r>
          </a:p>
          <a:p>
            <a:pPr marL="457200" indent="-457200">
              <a:lnSpc>
                <a:spcPct val="140000"/>
              </a:lnSpc>
              <a:buFont typeface="Arial" panose="020B0604020202020204" pitchFamily="34" charset="0"/>
              <a:buChar char="•"/>
            </a:pPr>
            <a:r>
              <a:rPr lang="en-US" sz="3200" dirty="0"/>
              <a:t>Supervision</a:t>
            </a:r>
          </a:p>
          <a:p>
            <a:pPr marL="457200" indent="-457200">
              <a:lnSpc>
                <a:spcPct val="140000"/>
              </a:lnSpc>
              <a:buFont typeface="Arial" panose="020B0604020202020204" pitchFamily="34" charset="0"/>
              <a:buChar char="•"/>
            </a:pPr>
            <a:r>
              <a:rPr lang="en-US" sz="3200" dirty="0"/>
              <a:t>Work-life balance</a:t>
            </a:r>
          </a:p>
          <a:p>
            <a:pPr marL="457200" indent="-457200">
              <a:lnSpc>
                <a:spcPct val="140000"/>
              </a:lnSpc>
              <a:buFont typeface="Arial" panose="020B0604020202020204" pitchFamily="34" charset="0"/>
              <a:buChar char="•"/>
            </a:pPr>
            <a:r>
              <a:rPr lang="en-US" sz="3200" dirty="0"/>
              <a:t>Take your leave</a:t>
            </a:r>
          </a:p>
        </p:txBody>
      </p:sp>
      <p:sp>
        <p:nvSpPr>
          <p:cNvPr id="12" name="TextBox 11">
            <a:extLst>
              <a:ext uri="{FF2B5EF4-FFF2-40B4-BE49-F238E27FC236}">
                <a16:creationId xmlns:a16="http://schemas.microsoft.com/office/drawing/2014/main" id="{1054E219-6C0D-7FB4-346E-3022D0FFBCDB}"/>
              </a:ext>
            </a:extLst>
          </p:cNvPr>
          <p:cNvSpPr txBox="1"/>
          <p:nvPr/>
        </p:nvSpPr>
        <p:spPr>
          <a:xfrm>
            <a:off x="6609187" y="6308209"/>
            <a:ext cx="5245769" cy="369332"/>
          </a:xfrm>
          <a:prstGeom prst="rect">
            <a:avLst/>
          </a:prstGeom>
          <a:noFill/>
        </p:spPr>
        <p:txBody>
          <a:bodyPr wrap="square">
            <a:spAutoFit/>
          </a:bodyPr>
          <a:lstStyle/>
          <a:p>
            <a:pPr algn="r"/>
            <a:r>
              <a:rPr lang="en-US" sz="1800" dirty="0">
                <a:solidFill>
                  <a:schemeClr val="accent3"/>
                </a:solidFill>
                <a:latin typeface="Gill Sans Nova Light" panose="020B0302020104020203" pitchFamily="34" charset="0"/>
                <a:ea typeface="+mn-lt"/>
                <a:cs typeface="Gill Sans Light" panose="020B0302020104020203" pitchFamily="34" charset="-79"/>
              </a:rPr>
              <a:t>(Sutton et. al., 2022)</a:t>
            </a:r>
            <a:endParaRPr lang="en-US" dirty="0"/>
          </a:p>
        </p:txBody>
      </p:sp>
    </p:spTree>
    <p:extLst>
      <p:ext uri="{BB962C8B-B14F-4D97-AF65-F5344CB8AC3E}">
        <p14:creationId xmlns:p14="http://schemas.microsoft.com/office/powerpoint/2010/main" val="280562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FB23-73CA-6BA5-D800-D24420967A4C}"/>
              </a:ext>
            </a:extLst>
          </p:cNvPr>
          <p:cNvSpPr>
            <a:spLocks noGrp="1"/>
          </p:cNvSpPr>
          <p:nvPr>
            <p:ph type="title"/>
          </p:nvPr>
        </p:nvSpPr>
        <p:spPr/>
        <p:txBody>
          <a:bodyPr/>
          <a:lstStyle/>
          <a:p>
            <a:r>
              <a:rPr lang="en-US" dirty="0"/>
              <a:t>Further Resources</a:t>
            </a:r>
          </a:p>
        </p:txBody>
      </p:sp>
      <p:sp>
        <p:nvSpPr>
          <p:cNvPr id="4" name="Content Placeholder 3">
            <a:extLst>
              <a:ext uri="{FF2B5EF4-FFF2-40B4-BE49-F238E27FC236}">
                <a16:creationId xmlns:a16="http://schemas.microsoft.com/office/drawing/2014/main" id="{56D92FBF-FCE5-50D3-0CA6-1DAE8CFDF127}"/>
              </a:ext>
            </a:extLst>
          </p:cNvPr>
          <p:cNvSpPr>
            <a:spLocks noGrp="1"/>
          </p:cNvSpPr>
          <p:nvPr>
            <p:ph sz="half" idx="2"/>
          </p:nvPr>
        </p:nvSpPr>
        <p:spPr>
          <a:xfrm>
            <a:off x="1124712" y="2181726"/>
            <a:ext cx="4459660" cy="3768251"/>
          </a:xfrm>
        </p:spPr>
        <p:txBody>
          <a:bodyPr>
            <a:normAutofit/>
          </a:bodyPr>
          <a:lstStyle/>
          <a:p>
            <a:pPr marL="0" indent="0">
              <a:buNone/>
            </a:pPr>
            <a:r>
              <a:rPr lang="en-US" sz="2800" dirty="0">
                <a:solidFill>
                  <a:schemeClr val="accent3"/>
                </a:solidFill>
                <a:latin typeface="Gill Sans Nova Light" panose="020B0302020104020203" pitchFamily="34" charset="0"/>
                <a:ea typeface="+mn-lt"/>
                <a:cs typeface="Gill Sans Light" panose="020B0302020104020203" pitchFamily="34" charset="-79"/>
              </a:rPr>
              <a:t>The American Psychiatric Association has lots of resources to learn more including:</a:t>
            </a:r>
          </a:p>
          <a:p>
            <a:r>
              <a:rPr lang="en-US" sz="2800" dirty="0">
                <a:latin typeface="Gill Sans Nova Light" panose="020B0302020104020203" pitchFamily="34" charset="0"/>
                <a:ea typeface="+mn-lt"/>
                <a:cs typeface="Gill Sans Light" panose="020B0302020104020203" pitchFamily="34" charset="-79"/>
              </a:rPr>
              <a:t>Tool kits</a:t>
            </a:r>
          </a:p>
          <a:p>
            <a:r>
              <a:rPr lang="en-US" sz="2800" dirty="0">
                <a:solidFill>
                  <a:schemeClr val="accent3"/>
                </a:solidFill>
                <a:latin typeface="Gill Sans Nova Light" panose="020B0302020104020203" pitchFamily="34" charset="0"/>
                <a:ea typeface="+mn-lt"/>
                <a:cs typeface="Gill Sans Light" panose="020B0302020104020203" pitchFamily="34" charset="-79"/>
              </a:rPr>
              <a:t>TED Talks</a:t>
            </a:r>
          </a:p>
          <a:p>
            <a:r>
              <a:rPr lang="en-US" sz="2800" dirty="0">
                <a:latin typeface="Gill Sans Nova Light" panose="020B0302020104020203" pitchFamily="34" charset="0"/>
                <a:ea typeface="+mn-lt"/>
                <a:cs typeface="Gill Sans Light" panose="020B0302020104020203" pitchFamily="34" charset="-79"/>
              </a:rPr>
              <a:t>Interventions</a:t>
            </a:r>
            <a:endParaRPr lang="en-US" sz="2800" dirty="0">
              <a:solidFill>
                <a:schemeClr val="accent3"/>
              </a:solidFill>
              <a:latin typeface="Gill Sans Nova Light" panose="020B0302020104020203" pitchFamily="34" charset="0"/>
              <a:ea typeface="+mn-lt"/>
              <a:cs typeface="Gill Sans Light" panose="020B0302020104020203" pitchFamily="34" charset="-79"/>
            </a:endParaRPr>
          </a:p>
        </p:txBody>
      </p:sp>
      <p:sp>
        <p:nvSpPr>
          <p:cNvPr id="11" name="TextBox 10">
            <a:extLst>
              <a:ext uri="{FF2B5EF4-FFF2-40B4-BE49-F238E27FC236}">
                <a16:creationId xmlns:a16="http://schemas.microsoft.com/office/drawing/2014/main" id="{1054E219-6C0D-7FB4-346E-3022D0FFBCDB}"/>
              </a:ext>
            </a:extLst>
          </p:cNvPr>
          <p:cNvSpPr txBox="1"/>
          <p:nvPr/>
        </p:nvSpPr>
        <p:spPr>
          <a:xfrm>
            <a:off x="6609187" y="6308209"/>
            <a:ext cx="5245769" cy="369332"/>
          </a:xfrm>
          <a:prstGeom prst="rect">
            <a:avLst/>
          </a:prstGeom>
          <a:noFill/>
        </p:spPr>
        <p:txBody>
          <a:bodyPr wrap="square">
            <a:spAutoFit/>
          </a:bodyPr>
          <a:lstStyle/>
          <a:p>
            <a:pPr algn="r"/>
            <a:r>
              <a:rPr lang="en-US" sz="1800" dirty="0">
                <a:solidFill>
                  <a:schemeClr val="accent3"/>
                </a:solidFill>
                <a:latin typeface="Gill Sans Nova Light" panose="020B0302020104020203" pitchFamily="34" charset="0"/>
                <a:ea typeface="+mn-lt"/>
                <a:cs typeface="Gill Sans Light" panose="020B0302020104020203" pitchFamily="34" charset="-79"/>
              </a:rPr>
              <a:t>(“Wellbeing Resources,” 2024)</a:t>
            </a:r>
            <a:endParaRPr lang="en-US" dirty="0"/>
          </a:p>
        </p:txBody>
      </p:sp>
      <p:pic>
        <p:nvPicPr>
          <p:cNvPr id="6" name="Picture 5">
            <a:extLst>
              <a:ext uri="{FF2B5EF4-FFF2-40B4-BE49-F238E27FC236}">
                <a16:creationId xmlns:a16="http://schemas.microsoft.com/office/drawing/2014/main" id="{A0F4EDA7-1286-5504-D6D1-6D7094FA76E8}"/>
              </a:ext>
            </a:extLst>
          </p:cNvPr>
          <p:cNvPicPr>
            <a:picLocks noChangeAspect="1"/>
          </p:cNvPicPr>
          <p:nvPr/>
        </p:nvPicPr>
        <p:blipFill rotWithShape="1">
          <a:blip r:embed="rId3"/>
          <a:srcRect t="8626" b="11986"/>
          <a:stretch/>
        </p:blipFill>
        <p:spPr>
          <a:xfrm>
            <a:off x="6320675" y="1858065"/>
            <a:ext cx="4746613" cy="3768251"/>
          </a:xfrm>
          <a:prstGeom prst="rect">
            <a:avLst/>
          </a:prstGeom>
        </p:spPr>
      </p:pic>
    </p:spTree>
    <p:extLst>
      <p:ext uri="{BB962C8B-B14F-4D97-AF65-F5344CB8AC3E}">
        <p14:creationId xmlns:p14="http://schemas.microsoft.com/office/powerpoint/2010/main" val="3519979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a:xfrm>
            <a:off x="1748028" y="1389888"/>
            <a:ext cx="8695944" cy="1325880"/>
          </a:xfrm>
        </p:spPr>
        <p:txBody>
          <a:bodyPr anchor="ctr">
            <a:normAutofit/>
          </a:bodyPr>
          <a:lstStyle/>
          <a:p>
            <a:r>
              <a:rPr lang="en-US" dirty="0"/>
              <a:t>Self-Care Plan</a:t>
            </a:r>
          </a:p>
        </p:txBody>
      </p:sp>
      <p:sp>
        <p:nvSpPr>
          <p:cNvPr id="26" name="Slide Number Placeholder 4">
            <a:extLst>
              <a:ext uri="{FF2B5EF4-FFF2-40B4-BE49-F238E27FC236}">
                <a16:creationId xmlns:a16="http://schemas.microsoft.com/office/drawing/2014/main" id="{960F06EF-8318-4BCA-9FFA-726CDE2449B8}"/>
              </a:ext>
            </a:extLst>
          </p:cNvPr>
          <p:cNvSpPr>
            <a:spLocks noGrp="1"/>
          </p:cNvSpPr>
          <p:nvPr>
            <p:ph type="sldNum" sz="quarter" idx="11"/>
          </p:nvPr>
        </p:nvSpPr>
        <p:spPr>
          <a:xfrm>
            <a:off x="9208008" y="6356350"/>
            <a:ext cx="2743200" cy="365125"/>
          </a:xfrm>
        </p:spPr>
        <p:txBody>
          <a:bodyPr/>
          <a:lstStyle/>
          <a:p>
            <a:pPr>
              <a:spcAft>
                <a:spcPts val="600"/>
              </a:spcAft>
            </a:pPr>
            <a:fld id="{294A09A9-5501-47C1-A89A-A340965A2BE2}" type="slidenum">
              <a:rPr lang="en-US" smtClean="0"/>
              <a:pPr>
                <a:spcAft>
                  <a:spcPts val="600"/>
                </a:spcAft>
              </a:pPr>
              <a:t>9</a:t>
            </a:fld>
            <a:endParaRPr lang="en-US"/>
          </a:p>
        </p:txBody>
      </p:sp>
      <p:sp>
        <p:nvSpPr>
          <p:cNvPr id="3" name="Text Placeholder 2">
            <a:extLst>
              <a:ext uri="{FF2B5EF4-FFF2-40B4-BE49-F238E27FC236}">
                <a16:creationId xmlns:a16="http://schemas.microsoft.com/office/drawing/2014/main" id="{E698CE0E-745C-A7EE-B0DE-4912A73B00D8}"/>
              </a:ext>
            </a:extLst>
          </p:cNvPr>
          <p:cNvSpPr>
            <a:spLocks/>
          </p:cNvSpPr>
          <p:nvPr/>
        </p:nvSpPr>
        <p:spPr>
          <a:xfrm>
            <a:off x="2215712" y="2507489"/>
            <a:ext cx="2356288" cy="253069"/>
          </a:xfrm>
          <a:prstGeom prst="rect">
            <a:avLst/>
          </a:prstGeom>
        </p:spPr>
        <p:txBody>
          <a:bodyPr>
            <a:noAutofit/>
          </a:bodyPr>
          <a:lstStyle/>
          <a:p>
            <a:pPr defTabSz="539496">
              <a:lnSpc>
                <a:spcPct val="90000"/>
              </a:lnSpc>
              <a:spcAft>
                <a:spcPts val="600"/>
              </a:spcAft>
            </a:pPr>
            <a:r>
              <a:rPr lang="en-US" sz="2400" kern="1200" dirty="0">
                <a:solidFill>
                  <a:schemeClr val="accent3"/>
                </a:solidFill>
                <a:latin typeface="Baskerville Old Face" panose="02020602080505020303" pitchFamily="18" charset="77"/>
                <a:ea typeface="+mn-ea"/>
                <a:cs typeface="+mn-lt"/>
              </a:rPr>
              <a:t>Walking</a:t>
            </a:r>
            <a:endParaRPr lang="en-US" sz="2400" dirty="0"/>
          </a:p>
        </p:txBody>
      </p:sp>
      <p:sp>
        <p:nvSpPr>
          <p:cNvPr id="4" name="Content Placeholder 3">
            <a:extLst>
              <a:ext uri="{FF2B5EF4-FFF2-40B4-BE49-F238E27FC236}">
                <a16:creationId xmlns:a16="http://schemas.microsoft.com/office/drawing/2014/main" id="{E336DC79-3EA6-7325-3D0B-C041B850142A}"/>
              </a:ext>
            </a:extLst>
          </p:cNvPr>
          <p:cNvSpPr>
            <a:spLocks/>
          </p:cNvSpPr>
          <p:nvPr/>
        </p:nvSpPr>
        <p:spPr>
          <a:xfrm>
            <a:off x="2215712" y="2955471"/>
            <a:ext cx="2356288" cy="1793108"/>
          </a:xfrm>
          <a:prstGeom prst="rect">
            <a:avLst/>
          </a:prstGeom>
        </p:spPr>
        <p:txBody>
          <a:bodyPr>
            <a:normAutofit fontScale="92500" lnSpcReduction="20000"/>
          </a:bodyPr>
          <a:lstStyle/>
          <a:p>
            <a:pPr defTabSz="539496">
              <a:spcAft>
                <a:spcPts val="600"/>
              </a:spcAft>
            </a:pPr>
            <a:r>
              <a:rPr lang="en-US" sz="2000" kern="1200" dirty="0">
                <a:solidFill>
                  <a:schemeClr val="accent3"/>
                </a:solidFill>
                <a:latin typeface="Gill Sans Nova Light" panose="020B0302020104020203" pitchFamily="34" charset="0"/>
                <a:ea typeface="+mn-lt"/>
                <a:cs typeface="Gill Sans Light" panose="020B0302020104020203" pitchFamily="34" charset="-79"/>
              </a:rPr>
              <a:t>I will go for at least a ten-minute walk every day. On days when the weather is not suitable, I will use my elliptical. I will ask my husband to hold me accountable.</a:t>
            </a:r>
            <a:endParaRPr lang="en-US" sz="3600" dirty="0">
              <a:solidFill>
                <a:schemeClr val="accent3"/>
              </a:solidFill>
              <a:latin typeface="Gill Sans Nova Light" panose="020B0302020104020203" pitchFamily="34" charset="0"/>
              <a:ea typeface="+mn-lt"/>
              <a:cs typeface="Gill Sans Light" panose="020B0302020104020203" pitchFamily="34" charset="-79"/>
            </a:endParaRPr>
          </a:p>
        </p:txBody>
      </p:sp>
      <p:sp>
        <p:nvSpPr>
          <p:cNvPr id="5" name="Text Placeholder 4">
            <a:extLst>
              <a:ext uri="{FF2B5EF4-FFF2-40B4-BE49-F238E27FC236}">
                <a16:creationId xmlns:a16="http://schemas.microsoft.com/office/drawing/2014/main" id="{8FD645B0-0A7B-7091-C8D6-E7D27FA25E51}"/>
              </a:ext>
            </a:extLst>
          </p:cNvPr>
          <p:cNvSpPr>
            <a:spLocks/>
          </p:cNvSpPr>
          <p:nvPr/>
        </p:nvSpPr>
        <p:spPr>
          <a:xfrm>
            <a:off x="5025335" y="2507489"/>
            <a:ext cx="2356288" cy="253069"/>
          </a:xfrm>
          <a:prstGeom prst="rect">
            <a:avLst/>
          </a:prstGeom>
        </p:spPr>
        <p:txBody>
          <a:bodyPr>
            <a:noAutofit/>
          </a:bodyPr>
          <a:lstStyle/>
          <a:p>
            <a:pPr defTabSz="539496">
              <a:spcAft>
                <a:spcPts val="600"/>
              </a:spcAft>
            </a:pPr>
            <a:r>
              <a:rPr lang="en-US" sz="2400" kern="1200" dirty="0">
                <a:solidFill>
                  <a:schemeClr val="accent3"/>
                </a:solidFill>
                <a:latin typeface="Baskerville Old Face" panose="02020602080505020303" pitchFamily="18" charset="77"/>
                <a:ea typeface="+mn-ea"/>
                <a:cs typeface="+mn-cs"/>
              </a:rPr>
              <a:t>Reading Scripture</a:t>
            </a:r>
            <a:endParaRPr lang="en-US" sz="4000" dirty="0">
              <a:solidFill>
                <a:schemeClr val="accent3"/>
              </a:solidFill>
              <a:latin typeface="Baskerville Old Face" panose="02020602080505020303" pitchFamily="18" charset="77"/>
              <a:ea typeface="Baskerville" panose="02020502070401020303" pitchFamily="18" charset="0"/>
            </a:endParaRPr>
          </a:p>
        </p:txBody>
      </p:sp>
      <p:sp>
        <p:nvSpPr>
          <p:cNvPr id="6" name="Content Placeholder 5">
            <a:extLst>
              <a:ext uri="{FF2B5EF4-FFF2-40B4-BE49-F238E27FC236}">
                <a16:creationId xmlns:a16="http://schemas.microsoft.com/office/drawing/2014/main" id="{3C7B8494-23AF-BB4F-382C-D2B07675EBB6}"/>
              </a:ext>
            </a:extLst>
          </p:cNvPr>
          <p:cNvSpPr>
            <a:spLocks/>
          </p:cNvSpPr>
          <p:nvPr/>
        </p:nvSpPr>
        <p:spPr>
          <a:xfrm>
            <a:off x="5025335" y="2955471"/>
            <a:ext cx="2356288" cy="1793108"/>
          </a:xfrm>
          <a:prstGeom prst="rect">
            <a:avLst/>
          </a:prstGeom>
        </p:spPr>
        <p:txBody>
          <a:bodyPr>
            <a:normAutofit/>
          </a:bodyPr>
          <a:lstStyle/>
          <a:p>
            <a:pPr defTabSz="539496">
              <a:spcAft>
                <a:spcPts val="600"/>
              </a:spcAft>
            </a:pPr>
            <a:r>
              <a:rPr lang="en-US" sz="1900" kern="1200" dirty="0">
                <a:solidFill>
                  <a:schemeClr val="accent3"/>
                </a:solidFill>
                <a:latin typeface="Gill Sans Nova Light" panose="020B0302020104020203" pitchFamily="34" charset="0"/>
                <a:ea typeface="+mn-ea"/>
                <a:cs typeface="Gill Sans Light" panose="020B0302020104020203" pitchFamily="34" charset="-79"/>
              </a:rPr>
              <a:t>I will listen to or read the Bible every day. </a:t>
            </a:r>
            <a:r>
              <a:rPr lang="en-US" sz="1900" kern="1200" dirty="0">
                <a:solidFill>
                  <a:schemeClr val="tx1"/>
                </a:solidFill>
                <a:latin typeface="Gill Sans Nova Light" panose="020B0302020104020203" pitchFamily="34" charset="0"/>
                <a:ea typeface="+mn-ea"/>
                <a:cs typeface="Gill Sans Light" panose="020B0302020104020203" pitchFamily="34" charset="-79"/>
              </a:rPr>
              <a:t>If I am in the car, I will listen to the Bible app. At home, I will read.</a:t>
            </a:r>
            <a:endParaRPr lang="en-US" sz="1900" dirty="0">
              <a:solidFill>
                <a:schemeClr val="accent3"/>
              </a:solidFill>
              <a:latin typeface="Gill Sans Nova Light" panose="020B0302020104020203" pitchFamily="34" charset="0"/>
              <a:cs typeface="Gill Sans Light" panose="020B0302020104020203" pitchFamily="34" charset="-79"/>
            </a:endParaRPr>
          </a:p>
        </p:txBody>
      </p:sp>
      <p:sp>
        <p:nvSpPr>
          <p:cNvPr id="9" name="Text Placeholder 8">
            <a:extLst>
              <a:ext uri="{FF2B5EF4-FFF2-40B4-BE49-F238E27FC236}">
                <a16:creationId xmlns:a16="http://schemas.microsoft.com/office/drawing/2014/main" id="{F0CC0C3B-96FD-06F4-C3EC-91658544150B}"/>
              </a:ext>
            </a:extLst>
          </p:cNvPr>
          <p:cNvSpPr>
            <a:spLocks/>
          </p:cNvSpPr>
          <p:nvPr/>
        </p:nvSpPr>
        <p:spPr>
          <a:xfrm>
            <a:off x="7834958" y="2507489"/>
            <a:ext cx="2356288" cy="253069"/>
          </a:xfrm>
          <a:prstGeom prst="rect">
            <a:avLst/>
          </a:prstGeom>
        </p:spPr>
        <p:txBody>
          <a:bodyPr>
            <a:noAutofit/>
          </a:bodyPr>
          <a:lstStyle/>
          <a:p>
            <a:pPr defTabSz="539496">
              <a:spcAft>
                <a:spcPts val="600"/>
              </a:spcAft>
            </a:pPr>
            <a:r>
              <a:rPr lang="en-US" sz="2400" kern="1200" dirty="0">
                <a:solidFill>
                  <a:schemeClr val="tx1"/>
                </a:solidFill>
                <a:latin typeface="Baskerville Old Face" panose="02020602080505020303" pitchFamily="18" charset="77"/>
                <a:ea typeface="+mn-ea"/>
                <a:cs typeface="+mn-cs"/>
              </a:rPr>
              <a:t>WF</a:t>
            </a:r>
            <a:r>
              <a:rPr lang="en-US" sz="2400" kern="1200" dirty="0">
                <a:solidFill>
                  <a:schemeClr val="accent3"/>
                </a:solidFill>
                <a:latin typeface="Baskerville Old Face" panose="02020602080505020303" pitchFamily="18" charset="77"/>
                <a:ea typeface="+mn-ea"/>
                <a:cs typeface="+mn-cs"/>
              </a:rPr>
              <a:t>H Days</a:t>
            </a:r>
            <a:endParaRPr lang="en-US" sz="4000" dirty="0">
              <a:solidFill>
                <a:schemeClr val="accent3"/>
              </a:solidFill>
              <a:latin typeface="Baskerville Old Face" panose="02020602080505020303" pitchFamily="18" charset="77"/>
              <a:ea typeface="Baskerville" panose="02020502070401020303" pitchFamily="18" charset="0"/>
            </a:endParaRPr>
          </a:p>
        </p:txBody>
      </p:sp>
      <p:sp>
        <p:nvSpPr>
          <p:cNvPr id="10" name="Content Placeholder 9">
            <a:extLst>
              <a:ext uri="{FF2B5EF4-FFF2-40B4-BE49-F238E27FC236}">
                <a16:creationId xmlns:a16="http://schemas.microsoft.com/office/drawing/2014/main" id="{6E802B29-40B6-000C-8EDD-903910D08A61}"/>
              </a:ext>
            </a:extLst>
          </p:cNvPr>
          <p:cNvSpPr>
            <a:spLocks/>
          </p:cNvSpPr>
          <p:nvPr/>
        </p:nvSpPr>
        <p:spPr>
          <a:xfrm>
            <a:off x="7834958" y="2955471"/>
            <a:ext cx="2356288" cy="1793108"/>
          </a:xfrm>
          <a:prstGeom prst="rect">
            <a:avLst/>
          </a:prstGeom>
        </p:spPr>
        <p:txBody>
          <a:bodyPr>
            <a:normAutofit fontScale="92500"/>
          </a:bodyPr>
          <a:lstStyle/>
          <a:p>
            <a:pPr defTabSz="539496">
              <a:spcAft>
                <a:spcPts val="600"/>
              </a:spcAft>
            </a:pPr>
            <a:r>
              <a:rPr lang="en-US" sz="2000" kern="1200" dirty="0">
                <a:solidFill>
                  <a:schemeClr val="accent3"/>
                </a:solidFill>
                <a:latin typeface="Gill Sans Nova Light" panose="020B0302020104020203" pitchFamily="34" charset="0"/>
                <a:ea typeface="+mn-ea"/>
                <a:cs typeface="Gill Sans Light" panose="020B0302020104020203" pitchFamily="34" charset="-79"/>
              </a:rPr>
              <a:t>I will work from home one day a week. </a:t>
            </a:r>
            <a:r>
              <a:rPr lang="en-US" sz="2000" kern="1200" dirty="0">
                <a:solidFill>
                  <a:schemeClr val="tx1"/>
                </a:solidFill>
                <a:latin typeface="Gill Sans Nova Light" panose="020B0302020104020203" pitchFamily="34" charset="0"/>
                <a:ea typeface="+mn-ea"/>
                <a:cs typeface="Gill Sans Light" panose="020B0302020104020203" pitchFamily="34" charset="-79"/>
              </a:rPr>
              <a:t>I will intentionally schedule appointments on other days of the week.</a:t>
            </a:r>
            <a:endParaRPr lang="en-US" sz="3600" dirty="0">
              <a:solidFill>
                <a:schemeClr val="accent3"/>
              </a:solidFill>
              <a:latin typeface="Gill Sans Nova Light" panose="020B0302020104020203" pitchFamily="34" charset="0"/>
              <a:cs typeface="Gill Sans Light" panose="020B0302020104020203" pitchFamily="34" charset="-79"/>
            </a:endParaRPr>
          </a:p>
        </p:txBody>
      </p:sp>
      <p:sp>
        <p:nvSpPr>
          <p:cNvPr id="8" name="Slide Number Placeholder 7">
            <a:extLst>
              <a:ext uri="{FF2B5EF4-FFF2-40B4-BE49-F238E27FC236}">
                <a16:creationId xmlns:a16="http://schemas.microsoft.com/office/drawing/2014/main" id="{7130094C-EC6A-E6F3-2E57-202E962AAC87}"/>
              </a:ext>
            </a:extLst>
          </p:cNvPr>
          <p:cNvSpPr>
            <a:spLocks/>
          </p:cNvSpPr>
          <p:nvPr/>
        </p:nvSpPr>
        <p:spPr>
          <a:xfrm>
            <a:off x="7675504" y="5133245"/>
            <a:ext cx="1622779" cy="215995"/>
          </a:xfrm>
          <a:prstGeom prst="rect">
            <a:avLst/>
          </a:prstGeom>
        </p:spPr>
        <p:txBody>
          <a:bodyPr/>
          <a:lstStyle/>
          <a:p>
            <a:pPr defTabSz="539496">
              <a:spcAft>
                <a:spcPts val="600"/>
              </a:spcAft>
            </a:pPr>
            <a:fld id="{294A09A9-5501-47C1-A89A-A340965A2BE2}" type="slidenum">
              <a:rPr lang="en-US" sz="1062" kern="1200">
                <a:solidFill>
                  <a:schemeClr val="tx1"/>
                </a:solidFill>
                <a:latin typeface="+mn-lt"/>
                <a:ea typeface="+mn-ea"/>
                <a:cs typeface="+mn-cs"/>
              </a:rPr>
              <a:pPr defTabSz="539496">
                <a:spcAft>
                  <a:spcPts val="600"/>
                </a:spcAft>
              </a:pPr>
              <a:t>9</a:t>
            </a:fld>
            <a:endParaRPr lang="en-US"/>
          </a:p>
        </p:txBody>
      </p:sp>
    </p:spTree>
    <p:extLst>
      <p:ext uri="{BB962C8B-B14F-4D97-AF65-F5344CB8AC3E}">
        <p14:creationId xmlns:p14="http://schemas.microsoft.com/office/powerpoint/2010/main" val="2099546029"/>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{E60F526A-BE0D-465E-A34B-FD21397C3052}tf56410444_win32</Template>
  <TotalTime>7933</TotalTime>
  <Words>2042</Words>
  <Application>Microsoft Office PowerPoint</Application>
  <PresentationFormat>Widescreen</PresentationFormat>
  <Paragraphs>143</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Baskerville</vt:lpstr>
      <vt:lpstr>Baskerville Old Face</vt:lpstr>
      <vt:lpstr>Calibri</vt:lpstr>
      <vt:lpstr>Gill Sans Light</vt:lpstr>
      <vt:lpstr>Gill Sans Nova</vt:lpstr>
      <vt:lpstr>Gill Sans Nova Light</vt:lpstr>
      <vt:lpstr>Office Theme</vt:lpstr>
      <vt:lpstr>Self-Care &amp; Vicarious Trauma</vt:lpstr>
      <vt:lpstr>Agenda</vt:lpstr>
      <vt:lpstr>Introduction</vt:lpstr>
      <vt:lpstr>Definitions</vt:lpstr>
      <vt:lpstr>Current Research</vt:lpstr>
      <vt:lpstr>Are you experiencing any of the following?</vt:lpstr>
      <vt:lpstr>Applications</vt:lpstr>
      <vt:lpstr>Further Resources</vt:lpstr>
      <vt:lpstr>Self-Care Plan</vt:lpstr>
      <vt:lpstr>Thank you</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Self-Care &amp; Vicarious Trauma</dc:title>
  <dc:creator>Hannah Borstad</dc:creator>
  <cp:lastModifiedBy>Hannah Borstad</cp:lastModifiedBy>
  <cp:revision>2</cp:revision>
  <dcterms:created xsi:type="dcterms:W3CDTF">2024-04-08T21:40:23Z</dcterms:created>
  <dcterms:modified xsi:type="dcterms:W3CDTF">2024-04-21T01:33:07Z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33188ad8-4875-42e6-925c-bd11f6824504_Enabled">
    <vt:lpwstr>true</vt:lpwstr>
  </property>
  <property fmtid="{D5CDD505-2E9C-101B-9397-08002B2CF9AE}" pid="4" name="MSIP_Label_33188ad8-4875-42e6-925c-bd11f6824504_SetDate">
    <vt:lpwstr>2024-04-08T21:44:59Z</vt:lpwstr>
  </property>
  <property fmtid="{D5CDD505-2E9C-101B-9397-08002B2CF9AE}" pid="5" name="MSIP_Label_33188ad8-4875-42e6-925c-bd11f6824504_Method">
    <vt:lpwstr>Standard</vt:lpwstr>
  </property>
  <property fmtid="{D5CDD505-2E9C-101B-9397-08002B2CF9AE}" pid="6" name="MSIP_Label_33188ad8-4875-42e6-925c-bd11f6824504_Name">
    <vt:lpwstr>defa4170-0d19-0005-0004-bc88714345d2</vt:lpwstr>
  </property>
  <property fmtid="{D5CDD505-2E9C-101B-9397-08002B2CF9AE}" pid="7" name="MSIP_Label_33188ad8-4875-42e6-925c-bd11f6824504_SiteId">
    <vt:lpwstr>8143a300-2c64-4dd4-bb14-bcd3f04c1963</vt:lpwstr>
  </property>
  <property fmtid="{D5CDD505-2E9C-101B-9397-08002B2CF9AE}" pid="8" name="MSIP_Label_33188ad8-4875-42e6-925c-bd11f6824504_ActionId">
    <vt:lpwstr>267d88b8-e6d8-4d0d-839b-f1c3a49dd282</vt:lpwstr>
  </property>
  <property fmtid="{D5CDD505-2E9C-101B-9397-08002B2CF9AE}" pid="9" name="MSIP_Label_33188ad8-4875-42e6-925c-bd11f6824504_ContentBits">
    <vt:lpwstr>0</vt:lpwstr>
  </property>
</Properties>
</file>